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17.svg" ContentType="image/svg+xml"/>
  <Override PartName="/ppt/media/image23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0.svg" ContentType="image/svg+xml"/>
  <Override PartName="/ppt/media/image52.svg" ContentType="image/svg+xml"/>
  <Override PartName="/ppt/media/image56.svg" ContentType="image/svg+xml"/>
  <Override PartName="/ppt/media/image6.svg" ContentType="image/svg+xml"/>
  <Override PartName="/ppt/media/image63.svg" ContentType="image/svg+xml"/>
  <Override PartName="/ppt/media/image65.svg" ContentType="image/svg+xml"/>
  <Override PartName="/ppt/media/image67.svg" ContentType="image/svg+xml"/>
  <Override PartName="/ppt/media/image69.svg" ContentType="image/svg+xml"/>
  <Override PartName="/ppt/media/image72.svg" ContentType="image/svg+xml"/>
  <Override PartName="/ppt/media/image74.svg" ContentType="image/svg+xml"/>
  <Override PartName="/ppt/media/image76.svg" ContentType="image/svg+xml"/>
  <Override PartName="/ppt/media/image78.svg" ContentType="image/svg+xml"/>
  <Override PartName="/ppt/media/image8.svg" ContentType="image/svg+xml"/>
  <Override PartName="/ppt/media/image80.svg" ContentType="image/svg+xml"/>
  <Override PartName="/ppt/media/image82.svg" ContentType="image/svg+xml"/>
  <Override PartName="/ppt/media/image84.svg" ContentType="image/svg+xml"/>
  <Override PartName="/ppt/media/image86.svg" ContentType="image/svg+xml"/>
  <Override PartName="/ppt/media/image88.svg" ContentType="image/svg+xml"/>
  <Override PartName="/ppt/media/image90.svg" ContentType="image/svg+xml"/>
  <Override PartName="/ppt/media/image9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3" r:id="rId13"/>
    <p:sldId id="266" r:id="rId14"/>
    <p:sldId id="275" r:id="rId15"/>
    <p:sldId id="267" r:id="rId16"/>
    <p:sldId id="268" r:id="rId17"/>
    <p:sldId id="269" r:id="rId18"/>
    <p:sldId id="270" r:id="rId19"/>
    <p:sldId id="271" r:id="rId20"/>
  </p:sldIdLst>
  <p:sldSz cx="18288000" cy="10287000"/>
  <p:notesSz cx="6858000" cy="9144000"/>
  <p:embeddedFontLst>
    <p:embeddedFont>
      <p:font typeface="Arimo Bold" panose="020B0704020202020204"/>
      <p:bold r:id="rId24"/>
    </p:embeddedFont>
    <p:embeddedFont>
      <p:font typeface="字由点字倔强黑" panose="00020600040101010101" charset="-122"/>
      <p:regular r:id="rId25"/>
    </p:embeddedFont>
    <p:embeddedFont>
      <p:font typeface="Arimo" panose="020B0604020202020204"/>
      <p:regular r:id="rId26"/>
    </p:embeddedFont>
    <p:embeddedFont>
      <p:font typeface="WPS灵秀黑" charset="-122"/>
      <p:regular r:id="rId27"/>
    </p:embeddedFont>
    <p:embeddedFont>
      <p:font typeface="Titillium Web" panose="00000500000000000000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84"/>
        <p:guide pos="28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https://unsplash.com/photos/ZMcLVBi9xx4</a:t>
            </a:r>
            <a:endParaRPr lang="en-US"/>
          </a:p>
          <a:p/>
          <a:p>
            <a:r>
              <a:rPr lang="en-US"/>
              <a:t>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https://unsplash.com/photos/f45bSzVE8Ig</a:t>
            </a:r>
            <a:endParaRPr lang="en-US"/>
          </a:p>
          <a:p>
            <a:r>
              <a:rPr lang="en-US"/>
              <a:t>https://unsplash.com/photos/-837JygbCJo</a:t>
            </a:r>
            <a:endParaRPr lang="en-US"/>
          </a:p>
          <a:p>
            <a:r>
              <a:rPr lang="en-US"/>
              <a:t>https://unsplash.com/photos/vbjSVZ4ImVM</a:t>
            </a:r>
            <a:endParaRPr lang="en-US"/>
          </a:p>
          <a:p/>
          <a:p/>
          <a:p>
            <a:r>
              <a:rPr lang="en-US"/>
              <a:t>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image" Target="../media/image26.png"/><Relationship Id="rId2" Type="http://schemas.openxmlformats.org/officeDocument/2006/relationships/image" Target="../media/image23.sv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svg"/><Relationship Id="rId8" Type="http://schemas.openxmlformats.org/officeDocument/2006/relationships/image" Target="../media/image68.png"/><Relationship Id="rId7" Type="http://schemas.openxmlformats.org/officeDocument/2006/relationships/image" Target="../media/image67.svg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0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76.svg"/><Relationship Id="rId7" Type="http://schemas.openxmlformats.org/officeDocument/2006/relationships/image" Target="../media/image75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Relationship Id="rId3" Type="http://schemas.openxmlformats.org/officeDocument/2006/relationships/image" Target="../media/image71.png"/><Relationship Id="rId28" Type="http://schemas.openxmlformats.org/officeDocument/2006/relationships/notesSlide" Target="../notesSlides/notesSlide16.x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92.svg"/><Relationship Id="rId25" Type="http://schemas.openxmlformats.org/officeDocument/2006/relationships/image" Target="../media/image91.png"/><Relationship Id="rId24" Type="http://schemas.openxmlformats.org/officeDocument/2006/relationships/image" Target="../media/image90.svg"/><Relationship Id="rId23" Type="http://schemas.openxmlformats.org/officeDocument/2006/relationships/image" Target="../media/image89.png"/><Relationship Id="rId22" Type="http://schemas.openxmlformats.org/officeDocument/2006/relationships/image" Target="../media/image25.png"/><Relationship Id="rId21" Type="http://schemas.openxmlformats.org/officeDocument/2006/relationships/image" Target="../media/image24.png"/><Relationship Id="rId20" Type="http://schemas.openxmlformats.org/officeDocument/2006/relationships/image" Target="../media/image88.svg"/><Relationship Id="rId2" Type="http://schemas.openxmlformats.org/officeDocument/2006/relationships/image" Target="../media/image23.svg"/><Relationship Id="rId19" Type="http://schemas.openxmlformats.org/officeDocument/2006/relationships/image" Target="../media/image87.png"/><Relationship Id="rId18" Type="http://schemas.openxmlformats.org/officeDocument/2006/relationships/image" Target="../media/image86.svg"/><Relationship Id="rId17" Type="http://schemas.openxmlformats.org/officeDocument/2006/relationships/image" Target="../media/image85.png"/><Relationship Id="rId16" Type="http://schemas.openxmlformats.org/officeDocument/2006/relationships/image" Target="../media/image84.svg"/><Relationship Id="rId15" Type="http://schemas.openxmlformats.org/officeDocument/2006/relationships/image" Target="../media/image83.png"/><Relationship Id="rId14" Type="http://schemas.openxmlformats.org/officeDocument/2006/relationships/image" Target="../media/image82.svg"/><Relationship Id="rId13" Type="http://schemas.openxmlformats.org/officeDocument/2006/relationships/image" Target="../media/image81.png"/><Relationship Id="rId12" Type="http://schemas.openxmlformats.org/officeDocument/2006/relationships/image" Target="../media/image80.svg"/><Relationship Id="rId11" Type="http://schemas.openxmlformats.org/officeDocument/2006/relationships/image" Target="../media/image79.png"/><Relationship Id="rId10" Type="http://schemas.openxmlformats.org/officeDocument/2006/relationships/image" Target="../media/image78.sv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9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2.sv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image" Target="../media/image26.png"/><Relationship Id="rId2" Type="http://schemas.openxmlformats.org/officeDocument/2006/relationships/image" Target="../media/image23.sv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svg"/><Relationship Id="rId7" Type="http://schemas.openxmlformats.org/officeDocument/2006/relationships/image" Target="../media/image33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30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29" Type="http://schemas.openxmlformats.org/officeDocument/2006/relationships/slideLayout" Target="../slideLayouts/slideLayout7.xml"/><Relationship Id="rId28" Type="http://schemas.openxmlformats.org/officeDocument/2006/relationships/image" Target="../media/image25.png"/><Relationship Id="rId27" Type="http://schemas.openxmlformats.org/officeDocument/2006/relationships/image" Target="../media/image24.png"/><Relationship Id="rId26" Type="http://schemas.openxmlformats.org/officeDocument/2006/relationships/image" Target="../media/image52.svg"/><Relationship Id="rId25" Type="http://schemas.openxmlformats.org/officeDocument/2006/relationships/image" Target="../media/image51.png"/><Relationship Id="rId24" Type="http://schemas.openxmlformats.org/officeDocument/2006/relationships/image" Target="../media/image50.svg"/><Relationship Id="rId23" Type="http://schemas.openxmlformats.org/officeDocument/2006/relationships/image" Target="../media/image49.png"/><Relationship Id="rId22" Type="http://schemas.openxmlformats.org/officeDocument/2006/relationships/image" Target="../media/image48.svg"/><Relationship Id="rId21" Type="http://schemas.openxmlformats.org/officeDocument/2006/relationships/image" Target="../media/image47.png"/><Relationship Id="rId20" Type="http://schemas.openxmlformats.org/officeDocument/2006/relationships/image" Target="../media/image46.svg"/><Relationship Id="rId2" Type="http://schemas.openxmlformats.org/officeDocument/2006/relationships/image" Target="../media/image28.svg"/><Relationship Id="rId19" Type="http://schemas.openxmlformats.org/officeDocument/2006/relationships/image" Target="../media/image45.png"/><Relationship Id="rId18" Type="http://schemas.openxmlformats.org/officeDocument/2006/relationships/image" Target="../media/image44.svg"/><Relationship Id="rId17" Type="http://schemas.openxmlformats.org/officeDocument/2006/relationships/image" Target="../media/image43.png"/><Relationship Id="rId16" Type="http://schemas.openxmlformats.org/officeDocument/2006/relationships/image" Target="../media/image42.svg"/><Relationship Id="rId15" Type="http://schemas.openxmlformats.org/officeDocument/2006/relationships/image" Target="../media/image41.png"/><Relationship Id="rId14" Type="http://schemas.openxmlformats.org/officeDocument/2006/relationships/image" Target="../media/image40.svg"/><Relationship Id="rId13" Type="http://schemas.openxmlformats.org/officeDocument/2006/relationships/image" Target="../media/image39.png"/><Relationship Id="rId12" Type="http://schemas.openxmlformats.org/officeDocument/2006/relationships/image" Target="../media/image38.svg"/><Relationship Id="rId11" Type="http://schemas.openxmlformats.org/officeDocument/2006/relationships/image" Target="../media/image37.png"/><Relationship Id="rId10" Type="http://schemas.openxmlformats.org/officeDocument/2006/relationships/image" Target="../media/image36.svg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0" y="-1128659"/>
            <a:ext cx="18288000" cy="13533120"/>
            <a:chOff x="0" y="0"/>
            <a:chExt cx="24384000" cy="18044160"/>
          </a:xfrm>
        </p:grpSpPr>
        <p:sp>
          <p:nvSpPr>
            <p:cNvPr id="3" name="Freeform 3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24384000" cy="18044161"/>
            </a:xfrm>
            <a:custGeom>
              <a:avLst/>
              <a:gdLst/>
              <a:ahLst/>
              <a:cxnLst/>
              <a:rect l="l" t="t" r="r" b="b"/>
              <a:pathLst>
                <a:path w="24384000" h="18044161">
                  <a:moveTo>
                    <a:pt x="0" y="0"/>
                  </a:moveTo>
                  <a:lnTo>
                    <a:pt x="24384000" y="0"/>
                  </a:lnTo>
                  <a:lnTo>
                    <a:pt x="24384000" y="18044161"/>
                  </a:lnTo>
                  <a:lnTo>
                    <a:pt x="0" y="1804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3" b="-13"/>
              </a:stretch>
            </a:blipFill>
          </p:spPr>
        </p:sp>
      </p:grpSp>
      <p:sp>
        <p:nvSpPr>
          <p:cNvPr id="4" name="TextBox 4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5156366" y="1554198"/>
            <a:ext cx="7673996" cy="460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15"/>
              </a:lnSpc>
            </a:pPr>
            <a:r>
              <a:rPr lang="en-US" sz="1493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慧瞳卫士</a:t>
            </a:r>
            <a:endParaRPr lang="en-US" sz="1493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algn="l">
              <a:lnSpc>
                <a:spcPts val="17915"/>
              </a:lnSpc>
            </a:pPr>
          </a:p>
        </p:txBody>
      </p:sp>
      <p:sp>
        <p:nvSpPr>
          <p:cNvPr id="5" name="TextBox 5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4225114" y="3817834"/>
            <a:ext cx="9837772" cy="118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 spc="526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基于多模态融合的动态导航自主搜救机器人</a:t>
            </a:r>
            <a:endParaRPr lang="en-US" sz="3400" spc="526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algn="just">
              <a:lnSpc>
                <a:spcPts val="4760"/>
              </a:lnSpc>
            </a:pPr>
          </a:p>
        </p:txBody>
      </p:sp>
      <p:grpSp>
        <p:nvGrpSpPr>
          <p:cNvPr id="6" name="Group 6"/>
          <p:cNvGrpSpPr/>
          <p:nvPr/>
        </p:nvGrpSpPr>
        <p:grpSpPr>
          <a:xfrm rot="0">
            <a:off x="5598850" y="7679332"/>
            <a:ext cx="7740471" cy="665629"/>
            <a:chOff x="0" y="0"/>
            <a:chExt cx="10320628" cy="887506"/>
          </a:xfrm>
        </p:grpSpPr>
        <p:sp>
          <p:nvSpPr>
            <p:cNvPr id="7" name="Freeform 7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10320655" cy="887476"/>
            </a:xfrm>
            <a:custGeom>
              <a:avLst/>
              <a:gdLst/>
              <a:ahLst/>
              <a:cxnLst/>
              <a:rect l="l" t="t" r="r" b="b"/>
              <a:pathLst>
                <a:path w="10320655" h="887476">
                  <a:moveTo>
                    <a:pt x="0" y="0"/>
                  </a:moveTo>
                  <a:lnTo>
                    <a:pt x="10320655" y="0"/>
                  </a:lnTo>
                  <a:lnTo>
                    <a:pt x="10320655" y="887476"/>
                  </a:lnTo>
                  <a:lnTo>
                    <a:pt x="0" y="887476"/>
                  </a:lnTo>
                  <a:close/>
                </a:path>
              </a:pathLst>
            </a:custGeom>
            <a:solidFill>
              <a:srgbClr val="EAEAEA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4917056" y="7679332"/>
            <a:ext cx="1397479" cy="665629"/>
            <a:chOff x="0" y="0"/>
            <a:chExt cx="1863306" cy="887506"/>
          </a:xfrm>
        </p:grpSpPr>
        <p:sp>
          <p:nvSpPr>
            <p:cNvPr id="9" name="Freeform 9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1863344" cy="887476"/>
            </a:xfrm>
            <a:custGeom>
              <a:avLst/>
              <a:gdLst/>
              <a:ahLst/>
              <a:cxnLst/>
              <a:rect l="l" t="t" r="r" b="b"/>
              <a:pathLst>
                <a:path w="1863344" h="887476">
                  <a:moveTo>
                    <a:pt x="0" y="0"/>
                  </a:moveTo>
                  <a:lnTo>
                    <a:pt x="1863344" y="0"/>
                  </a:lnTo>
                  <a:lnTo>
                    <a:pt x="1863344" y="887476"/>
                  </a:lnTo>
                  <a:lnTo>
                    <a:pt x="0" y="887476"/>
                  </a:lnTo>
                  <a:close/>
                </a:path>
              </a:pathLst>
            </a:custGeom>
            <a:solidFill>
              <a:srgbClr val="262626"/>
            </a:solidFill>
          </p:spPr>
        </p:sp>
      </p:grpSp>
      <p:sp>
        <p:nvSpPr>
          <p:cNvPr id="10" name="TextBox 10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6183613" y="7794426"/>
            <a:ext cx="6570947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孙臻德</a:t>
            </a:r>
            <a:endParaRPr lang="en-US" sz="24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1" name="TextBox 11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5156366" y="7794426"/>
            <a:ext cx="128915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答辩</a:t>
            </a:r>
            <a:endParaRPr lang="en-US" sz="24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TextBox 12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-441960" y="2750820"/>
            <a:ext cx="300136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"/>
              </a:lnSpc>
            </a:pPr>
            <a:r>
              <a:rPr lang="en-US" sz="15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7d195523061f1c03a90ee8e42cb24248e56383cd534985688F9F494128731F165EE95AB4B0C0A38076AAEA07667B1565C446FC45FF01DFB0E885BCDBDF3A284F3DB14DA61DD97F0BAB2E6C668FB4931972B188F3D7CE0CF23696CEF5693A64D53C8FB1F0925ED8BBF9C215EAD4326740F00D499DB15BFCD5E15A56FD8CC2D4B1F17509DE0C17F06617875BF3885BF1D</a:t>
            </a:r>
            <a:endParaRPr lang="en-US" sz="15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58120">
            <a:off x="-2626369" y="-1703428"/>
            <a:ext cx="15279830" cy="13224626"/>
            <a:chOff x="0" y="0"/>
            <a:chExt cx="1097842" cy="950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7842" cy="950177"/>
            </a:xfrm>
            <a:custGeom>
              <a:avLst/>
              <a:gdLst/>
              <a:ahLst/>
              <a:cxnLst/>
              <a:rect l="l" t="t" r="r" b="b"/>
              <a:pathLst>
                <a:path w="1097842" h="950177">
                  <a:moveTo>
                    <a:pt x="548921" y="0"/>
                  </a:moveTo>
                  <a:cubicBezTo>
                    <a:pt x="245760" y="0"/>
                    <a:pt x="0" y="212704"/>
                    <a:pt x="0" y="475089"/>
                  </a:cubicBezTo>
                  <a:cubicBezTo>
                    <a:pt x="0" y="737473"/>
                    <a:pt x="245760" y="950177"/>
                    <a:pt x="548921" y="950177"/>
                  </a:cubicBezTo>
                  <a:cubicBezTo>
                    <a:pt x="852082" y="950177"/>
                    <a:pt x="1097842" y="737473"/>
                    <a:pt x="1097842" y="475089"/>
                  </a:cubicBezTo>
                  <a:cubicBezTo>
                    <a:pt x="1097842" y="212704"/>
                    <a:pt x="852082" y="0"/>
                    <a:pt x="548921" y="0"/>
                  </a:cubicBezTo>
                  <a:close/>
                </a:path>
              </a:pathLst>
            </a:custGeom>
            <a:solidFill>
              <a:srgbClr val="A179C8">
                <a:alpha val="1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2923" y="-101421"/>
              <a:ext cx="891997" cy="962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35"/>
                </a:lnSpc>
              </a:pPr>
            </a:p>
          </p:txBody>
        </p:sp>
      </p:grpSp>
      <p:sp>
        <p:nvSpPr>
          <p:cNvPr id="6" name="AutoShape 6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273221">
            <a:off x="-29711" y="5919078"/>
            <a:ext cx="719833" cy="0"/>
          </a:xfrm>
          <a:prstGeom prst="line">
            <a:avLst/>
          </a:prstGeom>
          <a:ln w="28575" cap="rnd">
            <a:solidFill>
              <a:srgbClr val="1D46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273221">
            <a:off x="-29711" y="6316858"/>
            <a:ext cx="719833" cy="0"/>
          </a:xfrm>
          <a:prstGeom prst="line">
            <a:avLst/>
          </a:prstGeom>
          <a:ln w="28575" cap="rnd">
            <a:solidFill>
              <a:srgbClr val="1D46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273221">
            <a:off x="-29711" y="6714639"/>
            <a:ext cx="719833" cy="0"/>
          </a:xfrm>
          <a:prstGeom prst="line">
            <a:avLst/>
          </a:prstGeom>
          <a:ln w="28575" cap="rnd">
            <a:solidFill>
              <a:srgbClr val="1D46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 rot="0">
            <a:off x="0" y="30652"/>
            <a:ext cx="9198864" cy="4611464"/>
            <a:chOff x="0" y="0"/>
            <a:chExt cx="12265152" cy="6148618"/>
          </a:xfrm>
        </p:grpSpPr>
        <p:sp>
          <p:nvSpPr>
            <p:cNvPr id="10" name="Freeform 10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12265152" cy="6148578"/>
            </a:xfrm>
            <a:custGeom>
              <a:avLst/>
              <a:gdLst/>
              <a:ahLst/>
              <a:cxnLst/>
              <a:rect l="l" t="t" r="r" b="b"/>
              <a:pathLst>
                <a:path w="12265152" h="6148578">
                  <a:moveTo>
                    <a:pt x="0" y="0"/>
                  </a:moveTo>
                  <a:lnTo>
                    <a:pt x="12265152" y="0"/>
                  </a:lnTo>
                  <a:lnTo>
                    <a:pt x="12265152" y="6148578"/>
                  </a:lnTo>
                  <a:lnTo>
                    <a:pt x="0" y="6148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77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0">
            <a:off x="11839098" y="-228529"/>
            <a:ext cx="6583680" cy="4032502"/>
            <a:chOff x="0" y="0"/>
            <a:chExt cx="8778240" cy="5376670"/>
          </a:xfrm>
        </p:grpSpPr>
        <p:sp>
          <p:nvSpPr>
            <p:cNvPr id="12" name="Freeform 12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 flipV="1">
              <a:off x="0" y="0"/>
              <a:ext cx="8778240" cy="5376672"/>
            </a:xfrm>
            <a:custGeom>
              <a:avLst/>
              <a:gdLst/>
              <a:ahLst/>
              <a:cxnLst/>
              <a:rect l="l" t="t" r="r" b="b"/>
              <a:pathLst>
                <a:path w="8778240" h="5376672">
                  <a:moveTo>
                    <a:pt x="0" y="5376672"/>
                  </a:moveTo>
                  <a:lnTo>
                    <a:pt x="8778240" y="5376672"/>
                  </a:lnTo>
                  <a:lnTo>
                    <a:pt x="8778240" y="0"/>
                  </a:lnTo>
                  <a:lnTo>
                    <a:pt x="0" y="0"/>
                  </a:lnTo>
                  <a:lnTo>
                    <a:pt x="0" y="5376672"/>
                  </a:lnTo>
                  <a:close/>
                </a:path>
              </a:pathLst>
            </a:custGeom>
            <a:blipFill>
              <a:blip r:embed="rId4"/>
              <a:stretch>
                <a:fillRect l="9961" b="-10"/>
              </a:stretch>
            </a:blipFill>
          </p:spPr>
        </p:sp>
      </p:grpSp>
      <p:sp>
        <p:nvSpPr>
          <p:cNvPr id="13" name="TextBox 13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-441960" y="2750820"/>
            <a:ext cx="300136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"/>
              </a:lnSpc>
            </a:pPr>
            <a:r>
              <a:rPr lang="en-US" sz="15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7d195523061f1c03a90ee8e42cb24248e56383cd534985688F9F494128731F165EE95AB4B0C0A38076AAEA07667B1565C446FC45FF01DFB0E885BCDBDF3A284F3DB14DA61DD97F0BAB2E6C668FB4931972B188F3D7CE0CF23696CEF5693A64D53C8FB1F0925ED8BBF9C215EAD4326740F00D499DB15BFCD5E15A56FD8CC2D4B1F17509DE0C17F06617875BF3885BF1D</a:t>
            </a:r>
            <a:endParaRPr lang="en-US" sz="15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2931091" y="2041184"/>
            <a:ext cx="7388722" cy="6204632"/>
          </a:xfrm>
          <a:custGeom>
            <a:avLst/>
            <a:gdLst/>
            <a:ahLst/>
            <a:cxnLst/>
            <a:rect l="l" t="t" r="r" b="b"/>
            <a:pathLst>
              <a:path w="7388722" h="6204632">
                <a:moveTo>
                  <a:pt x="0" y="0"/>
                </a:moveTo>
                <a:lnTo>
                  <a:pt x="7388721" y="0"/>
                </a:lnTo>
                <a:lnTo>
                  <a:pt x="7388721" y="6204632"/>
                </a:lnTo>
                <a:lnTo>
                  <a:pt x="0" y="6204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99432" y="8503229"/>
            <a:ext cx="2488883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导航框架流程图</a:t>
            </a:r>
            <a:endParaRPr lang="en-US" sz="28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724428" y="3178107"/>
            <a:ext cx="5183325" cy="352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0"/>
              </a:lnSpc>
              <a:spcBef>
                <a:spcPct val="0"/>
              </a:spcBef>
            </a:pPr>
            <a:r>
              <a:rPr lang="en-US" sz="3235">
                <a:solidFill>
                  <a:srgbClr val="262626"/>
                </a:solidFill>
                <a:latin typeface="思源黑体-超粗体" panose="020B0A00000000000000" charset="-122"/>
                <a:ea typeface="思源黑体-超粗体" panose="020B0A00000000000000" charset="-122"/>
                <a:cs typeface="思源黑体-超粗体" panose="020B0A00000000000000" charset="-122"/>
                <a:sym typeface="思源黑体-超粗体" panose="020B0A00000000000000" charset="-122"/>
              </a:rPr>
              <a:t>现场测试证实，混合导航策略的成功率提高了37%。系统能够基于Dijkstra算法生成全局路径，并利用DWA进行实时轨迹优化以规避动态障碍物。</a:t>
            </a:r>
            <a:endParaRPr lang="en-US" sz="3235">
              <a:solidFill>
                <a:srgbClr val="262626"/>
              </a:solidFill>
              <a:latin typeface="思源黑体-超粗体" panose="020B0A00000000000000" charset="-122"/>
              <a:ea typeface="思源黑体-超粗体" panose="020B0A00000000000000" charset="-122"/>
              <a:cs typeface="思源黑体-超粗体" panose="020B0A00000000000000" charset="-122"/>
              <a:sym typeface="思源黑体-超粗体" panose="020B0A00000000000000" charset="-122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-141823" y="9292256"/>
            <a:ext cx="11470629" cy="1069157"/>
            <a:chOff x="0" y="0"/>
            <a:chExt cx="15294171" cy="1425543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0" y="0"/>
              <a:ext cx="11529071" cy="1425543"/>
              <a:chOff x="0" y="0"/>
              <a:chExt cx="11503508" cy="1422382"/>
            </a:xfrm>
          </p:grpSpPr>
          <p:sp>
            <p:nvSpPr>
              <p:cNvPr id="19" name="Freeform 19" descr="e7d195523061f1c03a90ee8e42cb24248e56383cd534985688F9F494128731F165EE95AB4B0C0A38076AAEA07667B1565C446FC45FF01DFB0E885BCDBDF3A284F3DB14DA61DD97F0BAB2E6C668FB4931972B188F3D7CE0CF23696CEF5693A64D53C8FB1F0925ED8BBF9C215EAD4326740F00D499DB15BFCD5E15A56..."/>
              <p:cNvSpPr/>
              <p:nvPr/>
            </p:nvSpPr>
            <p:spPr>
              <a:xfrm>
                <a:off x="0" y="0"/>
                <a:ext cx="11503533" cy="1422382"/>
              </a:xfrm>
              <a:custGeom>
                <a:avLst/>
                <a:gdLst/>
                <a:ahLst/>
                <a:cxnLst/>
                <a:rect l="l" t="t" r="r" b="b"/>
                <a:pathLst>
                  <a:path w="11503533" h="1422382">
                    <a:moveTo>
                      <a:pt x="0" y="0"/>
                    </a:moveTo>
                    <a:lnTo>
                      <a:pt x="11503533" y="0"/>
                    </a:lnTo>
                    <a:lnTo>
                      <a:pt x="11503533" y="1422382"/>
                    </a:lnTo>
                    <a:lnTo>
                      <a:pt x="0" y="142238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FC4CB">
                      <a:alpha val="100000"/>
                    </a:srgbClr>
                  </a:gs>
                  <a:gs pos="57000">
                    <a:srgbClr val="F2F2F2">
                      <a:alpha val="100000"/>
                    </a:srgbClr>
                  </a:gs>
                  <a:gs pos="82000">
                    <a:srgbClr val="FFFFFF">
                      <a:alpha val="100000"/>
                    </a:srgbClr>
                  </a:gs>
                  <a:gs pos="100000">
                    <a:srgbClr val="F2F2F2">
                      <a:alpha val="100000"/>
                    </a:srgbClr>
                  </a:gs>
                </a:gsLst>
                <a:lin ang="16200000"/>
              </a:gradFill>
            </p:spPr>
          </p:sp>
        </p:grpSp>
        <p:sp>
          <p:nvSpPr>
            <p:cNvPr id="20" name="TextBox 20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 txBox="1"/>
            <p:nvPr/>
          </p:nvSpPr>
          <p:spPr>
            <a:xfrm>
              <a:off x="522495" y="374006"/>
              <a:ext cx="14771677" cy="1046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50"/>
                </a:lnSpc>
              </a:pPr>
              <a:r>
                <a:rPr lang="en-US" sz="2375" spc="16">
                  <a:solidFill>
                    <a:srgbClr val="5C5C5C"/>
                  </a:solidFill>
                  <a:latin typeface="字由点字倔强黑" panose="00020600040101010101" charset="-122"/>
                  <a:ea typeface="字由点字倔强黑" panose="00020600040101010101" charset="-122"/>
                  <a:cs typeface="字由点字倔强黑" panose="00020600040101010101" charset="-122"/>
                  <a:sym typeface="字由点字倔强黑" panose="00020600040101010101" charset="-122"/>
                </a:rPr>
                <a:t>慧瞳卫士--基于多模态融合的动态导航自主搜救机器人</a:t>
              </a:r>
              <a:endParaRPr lang="en-US" sz="2375" spc="16">
                <a:solidFill>
                  <a:srgbClr val="5C5C5C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endParaRPr>
            </a:p>
            <a:p>
              <a:pPr algn="just">
                <a:lnSpc>
                  <a:spcPts val="3990"/>
                </a:lnSpc>
              </a:p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13566882" y="1373754"/>
            <a:ext cx="5030052" cy="8913246"/>
            <a:chOff x="0" y="0"/>
            <a:chExt cx="6706736" cy="11884328"/>
          </a:xfrm>
        </p:grpSpPr>
        <p:sp>
          <p:nvSpPr>
            <p:cNvPr id="22" name="Freeform 22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6706743" cy="11884279"/>
            </a:xfrm>
            <a:custGeom>
              <a:avLst/>
              <a:gdLst/>
              <a:ahLst/>
              <a:cxnLst/>
              <a:rect l="l" t="t" r="r" b="b"/>
              <a:pathLst>
                <a:path w="6706743" h="11884279">
                  <a:moveTo>
                    <a:pt x="0" y="0"/>
                  </a:moveTo>
                  <a:lnTo>
                    <a:pt x="6706743" y="0"/>
                  </a:lnTo>
                  <a:lnTo>
                    <a:pt x="6706743" y="11884279"/>
                  </a:lnTo>
                  <a:lnTo>
                    <a:pt x="0" y="11884279"/>
                  </a:lnTo>
                  <a:close/>
                </a:path>
              </a:pathLst>
            </a:custGeom>
            <a:solidFill>
              <a:srgbClr val="262626">
                <a:alpha val="0"/>
              </a:srgbClr>
            </a:solidFill>
          </p:spPr>
          <p:txBody>
            <a:bodyPr/>
            <a:p>
              <a:endParaRPr lang="zh-CN" alt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724428" y="1590675"/>
            <a:ext cx="5684910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0"/>
              </a:lnSpc>
            </a:pPr>
            <a:r>
              <a:rPr lang="en-US" sz="3120">
                <a:solidFill>
                  <a:srgbClr val="1D46F3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该系统主要由三个核心模块构成：多模态融合地图模块、导航模块和人体姿态识别模块。</a:t>
            </a:r>
            <a:endParaRPr lang="en-US" sz="3120">
              <a:solidFill>
                <a:srgbClr val="1D46F3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algn="l">
              <a:lnSpc>
                <a:spcPts val="3740"/>
              </a:lnSpc>
              <a:spcBef>
                <a:spcPct val="0"/>
              </a:spcBef>
            </a:pPr>
          </a:p>
        </p:txBody>
      </p:sp>
      <p:grpSp>
        <p:nvGrpSpPr>
          <p:cNvPr id="24" name="Group 24"/>
          <p:cNvGrpSpPr/>
          <p:nvPr/>
        </p:nvGrpSpPr>
        <p:grpSpPr>
          <a:xfrm rot="0">
            <a:off x="10724428" y="1448168"/>
            <a:ext cx="7563572" cy="1806139"/>
            <a:chOff x="0" y="0"/>
            <a:chExt cx="10084763" cy="2408186"/>
          </a:xfrm>
        </p:grpSpPr>
        <p:sp>
          <p:nvSpPr>
            <p:cNvPr id="25" name="Freeform 25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10084770" cy="2408176"/>
            </a:xfrm>
            <a:custGeom>
              <a:avLst/>
              <a:gdLst/>
              <a:ahLst/>
              <a:cxnLst/>
              <a:rect l="l" t="t" r="r" b="b"/>
              <a:pathLst>
                <a:path w="10084770" h="2408176">
                  <a:moveTo>
                    <a:pt x="0" y="0"/>
                  </a:moveTo>
                  <a:lnTo>
                    <a:pt x="10084770" y="0"/>
                  </a:lnTo>
                  <a:lnTo>
                    <a:pt x="10084770" y="2408176"/>
                  </a:lnTo>
                  <a:lnTo>
                    <a:pt x="0" y="2408176"/>
                  </a:lnTo>
                  <a:close/>
                </a:path>
              </a:pathLst>
            </a:custGeom>
            <a:solidFill>
              <a:srgbClr val="5E78FA">
                <a:alpha val="0"/>
              </a:srgbClr>
            </a:solid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689187" y="-565277"/>
            <a:ext cx="10852277" cy="108522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79C8">
                <a:alpha val="1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-114300"/>
              <a:ext cx="6604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35"/>
                </a:lnSpc>
              </a:pPr>
            </a:p>
          </p:txBody>
        </p:sp>
      </p:grpSp>
      <p:sp>
        <p:nvSpPr>
          <p:cNvPr id="6" name="AutoShape 6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273221">
            <a:off x="-29711" y="5919078"/>
            <a:ext cx="719833" cy="0"/>
          </a:xfrm>
          <a:prstGeom prst="line">
            <a:avLst/>
          </a:prstGeom>
          <a:ln w="28575" cap="rnd">
            <a:solidFill>
              <a:srgbClr val="1D46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273221">
            <a:off x="-29711" y="6316858"/>
            <a:ext cx="719833" cy="0"/>
          </a:xfrm>
          <a:prstGeom prst="line">
            <a:avLst/>
          </a:prstGeom>
          <a:ln w="28575" cap="rnd">
            <a:solidFill>
              <a:srgbClr val="1D46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273221">
            <a:off x="-29711" y="6714639"/>
            <a:ext cx="719833" cy="0"/>
          </a:xfrm>
          <a:prstGeom prst="line">
            <a:avLst/>
          </a:prstGeom>
          <a:ln w="28575" cap="rnd">
            <a:solidFill>
              <a:srgbClr val="1D46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 rot="0">
            <a:off x="0" y="30652"/>
            <a:ext cx="9198864" cy="4611464"/>
            <a:chOff x="0" y="0"/>
            <a:chExt cx="12265152" cy="6148618"/>
          </a:xfrm>
        </p:grpSpPr>
        <p:sp>
          <p:nvSpPr>
            <p:cNvPr id="10" name="Freeform 10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12265152" cy="6148578"/>
            </a:xfrm>
            <a:custGeom>
              <a:avLst/>
              <a:gdLst/>
              <a:ahLst/>
              <a:cxnLst/>
              <a:rect l="l" t="t" r="r" b="b"/>
              <a:pathLst>
                <a:path w="12265152" h="6148578">
                  <a:moveTo>
                    <a:pt x="0" y="0"/>
                  </a:moveTo>
                  <a:lnTo>
                    <a:pt x="12265152" y="0"/>
                  </a:lnTo>
                  <a:lnTo>
                    <a:pt x="12265152" y="6148578"/>
                  </a:lnTo>
                  <a:lnTo>
                    <a:pt x="0" y="6148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77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0">
            <a:off x="12009914" y="-216278"/>
            <a:ext cx="6583680" cy="4032502"/>
            <a:chOff x="0" y="0"/>
            <a:chExt cx="8778240" cy="5376670"/>
          </a:xfrm>
        </p:grpSpPr>
        <p:sp>
          <p:nvSpPr>
            <p:cNvPr id="12" name="Freeform 12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 flipV="1">
              <a:off x="0" y="0"/>
              <a:ext cx="8778240" cy="5376672"/>
            </a:xfrm>
            <a:custGeom>
              <a:avLst/>
              <a:gdLst/>
              <a:ahLst/>
              <a:cxnLst/>
              <a:rect l="l" t="t" r="r" b="b"/>
              <a:pathLst>
                <a:path w="8778240" h="5376672">
                  <a:moveTo>
                    <a:pt x="0" y="5376672"/>
                  </a:moveTo>
                  <a:lnTo>
                    <a:pt x="8778240" y="5376672"/>
                  </a:lnTo>
                  <a:lnTo>
                    <a:pt x="8778240" y="0"/>
                  </a:lnTo>
                  <a:lnTo>
                    <a:pt x="0" y="0"/>
                  </a:lnTo>
                  <a:lnTo>
                    <a:pt x="0" y="5376672"/>
                  </a:lnTo>
                  <a:close/>
                </a:path>
              </a:pathLst>
            </a:custGeom>
            <a:blipFill>
              <a:blip r:embed="rId4"/>
              <a:stretch>
                <a:fillRect l="9961" b="-10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406023" y="1961384"/>
            <a:ext cx="5707887" cy="6656274"/>
          </a:xfrm>
          <a:custGeom>
            <a:avLst/>
            <a:gdLst/>
            <a:ahLst/>
            <a:cxnLst/>
            <a:rect l="l" t="t" r="r" b="b"/>
            <a:pathLst>
              <a:path w="5707887" h="6656274">
                <a:moveTo>
                  <a:pt x="0" y="0"/>
                </a:moveTo>
                <a:lnTo>
                  <a:pt x="5707886" y="0"/>
                </a:lnTo>
                <a:lnTo>
                  <a:pt x="5707886" y="6656274"/>
                </a:lnTo>
                <a:lnTo>
                  <a:pt x="0" y="6656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748741" y="3241388"/>
            <a:ext cx="9510559" cy="3804224"/>
          </a:xfrm>
          <a:custGeom>
            <a:avLst/>
            <a:gdLst/>
            <a:ahLst/>
            <a:cxnLst/>
            <a:rect l="l" t="t" r="r" b="b"/>
            <a:pathLst>
              <a:path w="9510559" h="3804224">
                <a:moveTo>
                  <a:pt x="0" y="0"/>
                </a:moveTo>
                <a:lnTo>
                  <a:pt x="9510559" y="0"/>
                </a:lnTo>
                <a:lnTo>
                  <a:pt x="9510559" y="3804224"/>
                </a:lnTo>
                <a:lnTo>
                  <a:pt x="0" y="3804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-441960" y="2750820"/>
            <a:ext cx="300136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"/>
              </a:lnSpc>
            </a:pPr>
            <a:r>
              <a:rPr lang="en-US" sz="15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7d195523061f1c03a90ee8e42cb24248e56383cd534985688F9F494128731F165EE95AB4B0C0A38076AAEA07667B1565C446FC45FF01DFB0E885BCDBDF3A284F3DB14DA61DD97F0BAB2E6C668FB4931972B188F3D7CE0CF23696CEF5693A64D53C8FB1F0925ED8BBF9C215EAD4326740F00D499DB15BFCD5E15A56FD8CC2D4B1F17509DE0C17F06617875BF3885BF1D</a:t>
            </a:r>
            <a:endParaRPr lang="en-US" sz="15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04424" y="8598608"/>
            <a:ext cx="391108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人体姿</a:t>
            </a:r>
            <a:r>
              <a:rPr lang="en-US" sz="28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态检测框架流程图</a:t>
            </a:r>
            <a:endParaRPr lang="en-US" sz="28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ctr">
              <a:lnSpc>
                <a:spcPts val="3360"/>
              </a:lnSpc>
              <a:spcBef>
                <a:spcPct val="0"/>
              </a:spcBef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9198864" y="8712637"/>
            <a:ext cx="7111008" cy="50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  <a:spcBef>
                <a:spcPct val="0"/>
              </a:spcBef>
            </a:pPr>
            <a:r>
              <a:rPr lang="en-US" sz="28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车辆移动过程的截图，距离从远到近逐渐增加</a:t>
            </a:r>
            <a:endParaRPr lang="en-US" sz="28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0" y="9217843"/>
            <a:ext cx="11470629" cy="1069157"/>
            <a:chOff x="0" y="0"/>
            <a:chExt cx="15294171" cy="1425543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0" y="0"/>
              <a:ext cx="11529071" cy="1425543"/>
              <a:chOff x="0" y="0"/>
              <a:chExt cx="11503508" cy="1422382"/>
            </a:xfrm>
          </p:grpSpPr>
          <p:sp>
            <p:nvSpPr>
              <p:cNvPr id="20" name="Freeform 20" descr="e7d195523061f1c03a90ee8e42cb24248e56383cd534985688F9F494128731F165EE95AB4B0C0A38076AAEA07667B1565C446FC45FF01DFB0E885BCDBDF3A284F3DB14DA61DD97F0BAB2E6C668FB4931972B188F3D7CE0CF23696CEF5693A64D53C8FB1F0925ED8BBF9C215EAD4326740F00D499DB15BFCD5E15A56..."/>
              <p:cNvSpPr/>
              <p:nvPr/>
            </p:nvSpPr>
            <p:spPr>
              <a:xfrm>
                <a:off x="0" y="0"/>
                <a:ext cx="11503533" cy="1422382"/>
              </a:xfrm>
              <a:custGeom>
                <a:avLst/>
                <a:gdLst/>
                <a:ahLst/>
                <a:cxnLst/>
                <a:rect l="l" t="t" r="r" b="b"/>
                <a:pathLst>
                  <a:path w="11503533" h="1422382">
                    <a:moveTo>
                      <a:pt x="0" y="0"/>
                    </a:moveTo>
                    <a:lnTo>
                      <a:pt x="11503533" y="0"/>
                    </a:lnTo>
                    <a:lnTo>
                      <a:pt x="11503533" y="1422382"/>
                    </a:lnTo>
                    <a:lnTo>
                      <a:pt x="0" y="142238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FC4CB">
                      <a:alpha val="100000"/>
                    </a:srgbClr>
                  </a:gs>
                  <a:gs pos="57000">
                    <a:srgbClr val="F2F2F2">
                      <a:alpha val="100000"/>
                    </a:srgbClr>
                  </a:gs>
                  <a:gs pos="82000">
                    <a:srgbClr val="FFFFFF">
                      <a:alpha val="100000"/>
                    </a:srgbClr>
                  </a:gs>
                  <a:gs pos="100000">
                    <a:srgbClr val="F2F2F2">
                      <a:alpha val="100000"/>
                    </a:srgbClr>
                  </a:gs>
                </a:gsLst>
                <a:lin ang="16200000"/>
              </a:gradFill>
            </p:spPr>
          </p:sp>
        </p:grpSp>
        <p:sp>
          <p:nvSpPr>
            <p:cNvPr id="21" name="TextBox 21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 txBox="1"/>
            <p:nvPr/>
          </p:nvSpPr>
          <p:spPr>
            <a:xfrm>
              <a:off x="522495" y="374006"/>
              <a:ext cx="14771677" cy="1046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50"/>
                </a:lnSpc>
              </a:pPr>
              <a:r>
                <a:rPr lang="en-US" sz="2375" spc="16">
                  <a:solidFill>
                    <a:srgbClr val="5C5C5C"/>
                  </a:solidFill>
                  <a:latin typeface="字由点字倔强黑" panose="00020600040101010101" charset="-122"/>
                  <a:ea typeface="字由点字倔强黑" panose="00020600040101010101" charset="-122"/>
                  <a:cs typeface="字由点字倔强黑" panose="00020600040101010101" charset="-122"/>
                  <a:sym typeface="字由点字倔强黑" panose="00020600040101010101" charset="-122"/>
                </a:rPr>
                <a:t>慧瞳卫士--基于多模态融合的动态导航自主搜救机器人</a:t>
              </a:r>
              <a:endParaRPr lang="en-US" sz="2375" spc="16">
                <a:solidFill>
                  <a:srgbClr val="5C5C5C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endParaRPr>
            </a:p>
            <a:p>
              <a:pPr algn="just">
                <a:lnSpc>
                  <a:spcPts val="3990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13257948" y="1448168"/>
            <a:ext cx="5030052" cy="8913246"/>
            <a:chOff x="0" y="0"/>
            <a:chExt cx="6706736" cy="11884328"/>
          </a:xfrm>
        </p:grpSpPr>
        <p:sp>
          <p:nvSpPr>
            <p:cNvPr id="23" name="Freeform 23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6706743" cy="11884279"/>
            </a:xfrm>
            <a:custGeom>
              <a:avLst/>
              <a:gdLst/>
              <a:ahLst/>
              <a:cxnLst/>
              <a:rect l="l" t="t" r="r" b="b"/>
              <a:pathLst>
                <a:path w="6706743" h="11884279">
                  <a:moveTo>
                    <a:pt x="0" y="0"/>
                  </a:moveTo>
                  <a:lnTo>
                    <a:pt x="6706743" y="0"/>
                  </a:lnTo>
                  <a:lnTo>
                    <a:pt x="6706743" y="11884279"/>
                  </a:lnTo>
                  <a:lnTo>
                    <a:pt x="0" y="11884279"/>
                  </a:lnTo>
                  <a:close/>
                </a:path>
              </a:pathLst>
            </a:custGeom>
            <a:solidFill>
              <a:srgbClr val="262626">
                <a:alpha val="0"/>
              </a:srgbClr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1574390" y="1590675"/>
            <a:ext cx="5684910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0"/>
              </a:lnSpc>
            </a:pPr>
            <a:r>
              <a:rPr lang="en-US" sz="3120">
                <a:solidFill>
                  <a:srgbClr val="1D46F3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该系统主要由三个核心模块构成：多模态融合地图模块、导航模块和人体姿态识别模块。</a:t>
            </a:r>
            <a:endParaRPr lang="en-US" sz="3120">
              <a:solidFill>
                <a:srgbClr val="1D46F3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algn="l">
              <a:lnSpc>
                <a:spcPts val="3740"/>
              </a:lnSpc>
              <a:spcBef>
                <a:spcPct val="0"/>
              </a:spcBef>
            </a:pPr>
          </a:p>
        </p:txBody>
      </p:sp>
      <p:grpSp>
        <p:nvGrpSpPr>
          <p:cNvPr id="25" name="Group 25"/>
          <p:cNvGrpSpPr/>
          <p:nvPr/>
        </p:nvGrpSpPr>
        <p:grpSpPr>
          <a:xfrm rot="0">
            <a:off x="7748741" y="1448168"/>
            <a:ext cx="10539259" cy="1793221"/>
            <a:chOff x="0" y="0"/>
            <a:chExt cx="14052345" cy="2390961"/>
          </a:xfrm>
        </p:grpSpPr>
        <p:sp>
          <p:nvSpPr>
            <p:cNvPr id="26" name="Freeform 26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14052353" cy="2390951"/>
            </a:xfrm>
            <a:custGeom>
              <a:avLst/>
              <a:gdLst/>
              <a:ahLst/>
              <a:cxnLst/>
              <a:rect l="l" t="t" r="r" b="b"/>
              <a:pathLst>
                <a:path w="14052353" h="2390951">
                  <a:moveTo>
                    <a:pt x="0" y="0"/>
                  </a:moveTo>
                  <a:lnTo>
                    <a:pt x="14052353" y="0"/>
                  </a:lnTo>
                  <a:lnTo>
                    <a:pt x="14052353" y="2390951"/>
                  </a:lnTo>
                  <a:lnTo>
                    <a:pt x="0" y="2390951"/>
                  </a:lnTo>
                  <a:close/>
                </a:path>
              </a:pathLst>
            </a:custGeom>
            <a:solidFill>
              <a:srgbClr val="5E78FA">
                <a:alpha val="0"/>
              </a:srgbClr>
            </a:solid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273221">
            <a:off x="-29711" y="5919078"/>
            <a:ext cx="719833" cy="0"/>
          </a:xfrm>
          <a:prstGeom prst="line">
            <a:avLst/>
          </a:prstGeom>
          <a:ln w="28575" cap="rnd">
            <a:solidFill>
              <a:srgbClr val="1D46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273221">
            <a:off x="-29711" y="6316858"/>
            <a:ext cx="719833" cy="0"/>
          </a:xfrm>
          <a:prstGeom prst="line">
            <a:avLst/>
          </a:prstGeom>
          <a:ln w="28575" cap="rnd">
            <a:solidFill>
              <a:srgbClr val="1D46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273221">
            <a:off x="-29711" y="6714639"/>
            <a:ext cx="719833" cy="0"/>
          </a:xfrm>
          <a:prstGeom prst="line">
            <a:avLst/>
          </a:prstGeom>
          <a:ln w="28575" cap="rnd">
            <a:solidFill>
              <a:srgbClr val="1D46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76200" y="172"/>
            <a:ext cx="9198864" cy="4611464"/>
            <a:chOff x="0" y="0"/>
            <a:chExt cx="12265152" cy="6148618"/>
          </a:xfrm>
        </p:grpSpPr>
        <p:sp>
          <p:nvSpPr>
            <p:cNvPr id="7" name="Freeform 7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12265152" cy="6148578"/>
            </a:xfrm>
            <a:custGeom>
              <a:avLst/>
              <a:gdLst/>
              <a:ahLst/>
              <a:cxnLst/>
              <a:rect l="l" t="t" r="r" b="b"/>
              <a:pathLst>
                <a:path w="12265152" h="6148578">
                  <a:moveTo>
                    <a:pt x="0" y="0"/>
                  </a:moveTo>
                  <a:lnTo>
                    <a:pt x="12265152" y="0"/>
                  </a:lnTo>
                  <a:lnTo>
                    <a:pt x="12265152" y="6148578"/>
                  </a:lnTo>
                  <a:lnTo>
                    <a:pt x="0" y="6148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7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11704320" y="-987551"/>
            <a:ext cx="6583680" cy="4032502"/>
            <a:chOff x="0" y="0"/>
            <a:chExt cx="8778240" cy="5376670"/>
          </a:xfrm>
        </p:grpSpPr>
        <p:sp>
          <p:nvSpPr>
            <p:cNvPr id="9" name="Freeform 9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 flipV="1">
              <a:off x="0" y="0"/>
              <a:ext cx="8778240" cy="5376672"/>
            </a:xfrm>
            <a:custGeom>
              <a:avLst/>
              <a:gdLst/>
              <a:ahLst/>
              <a:cxnLst/>
              <a:rect l="l" t="t" r="r" b="b"/>
              <a:pathLst>
                <a:path w="8778240" h="5376672">
                  <a:moveTo>
                    <a:pt x="0" y="5376672"/>
                  </a:moveTo>
                  <a:lnTo>
                    <a:pt x="8778240" y="5376672"/>
                  </a:lnTo>
                  <a:lnTo>
                    <a:pt x="8778240" y="0"/>
                  </a:lnTo>
                  <a:lnTo>
                    <a:pt x="0" y="0"/>
                  </a:lnTo>
                  <a:lnTo>
                    <a:pt x="0" y="5376672"/>
                  </a:lnTo>
                  <a:close/>
                </a:path>
              </a:pathLst>
            </a:custGeom>
            <a:blipFill>
              <a:blip r:embed="rId4"/>
              <a:stretch>
                <a:fillRect l="9961" b="-10"/>
              </a:stretch>
            </a:blipFill>
          </p:spPr>
        </p:sp>
      </p:grpSp>
      <p:sp>
        <p:nvSpPr>
          <p:cNvPr id="12" name="TextBox 12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-441960" y="2750820"/>
            <a:ext cx="300136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"/>
              </a:lnSpc>
            </a:pPr>
            <a:r>
              <a:rPr lang="en-US" sz="15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7d195523061f1c03a90ee8e42cb24248e56383cd534985688F9F494128731F165EE95AB4B0C0A38076AAEA07667B1565C446FC45FF01DFB0E885BCDBDF3A284F3DB14DA61DD97F0BAB2E6C668FB4931972B188F3D7CE0CF23696CEF5693A64D53C8FB1F0925ED8BBF9C215EAD4326740F00D499DB15BFCD5E15A56FD8CC2D4B1F17509DE0C17F06617875BF3885BF1D</a:t>
            </a:r>
            <a:endParaRPr lang="en-US" sz="15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401935" y="1941195"/>
            <a:ext cx="7440930" cy="77863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zh-CN" altLang="en-US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目前项目已完成全流程技术验证：</a:t>
            </a:r>
            <a:endParaRPr lang="zh-CN" altLang="en-US" sz="2800" b="1">
              <a:solidFill>
                <a:srgbClr val="262626"/>
              </a:solidFill>
              <a:latin typeface="WPS灵秀黑" charset="-122"/>
              <a:ea typeface="WPS灵秀黑" charset="-122"/>
              <a:cs typeface="WPS灵秀黑" charset="-122"/>
              <a:sym typeface="Arimo" panose="020B0604020202020204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1. </a:t>
            </a:r>
            <a:r>
              <a:rPr lang="zh-CN" altLang="en-US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硬件原型：搭建实体搜救机器人原型，集成</a:t>
            </a:r>
            <a:r>
              <a:rPr lang="en-US" altLang="zh-CN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 2D LiDAR</a:t>
            </a:r>
            <a:r>
              <a:rPr lang="zh-CN" altLang="en-US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、深度相机等核心模块，通过反复调试，建图耗时＜</a:t>
            </a:r>
            <a:r>
              <a:rPr lang="en-US" altLang="zh-CN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5 </a:t>
            </a:r>
            <a:r>
              <a:rPr lang="zh-CN" altLang="en-US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分钟，定位误差＜</a:t>
            </a:r>
            <a:r>
              <a:rPr lang="en-US" altLang="zh-CN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5cm</a:t>
            </a:r>
            <a:r>
              <a:rPr lang="zh-CN" altLang="en-US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，动态避障响应时间＜</a:t>
            </a:r>
            <a:r>
              <a:rPr lang="en-US" altLang="zh-CN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100ms</a:t>
            </a:r>
            <a:r>
              <a:rPr lang="zh-CN" altLang="en-US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；</a:t>
            </a:r>
            <a:endParaRPr lang="zh-CN" altLang="en-US" sz="2800" b="1">
              <a:solidFill>
                <a:srgbClr val="262626"/>
              </a:solidFill>
              <a:latin typeface="WPS灵秀黑" charset="-122"/>
              <a:ea typeface="WPS灵秀黑" charset="-122"/>
              <a:cs typeface="WPS灵秀黑" charset="-122"/>
              <a:sym typeface="Arimo" panose="020B0604020202020204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2. </a:t>
            </a:r>
            <a:r>
              <a:rPr lang="zh-CN" altLang="en-US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场景测试：在</a:t>
            </a:r>
            <a:r>
              <a:rPr lang="en-US" altLang="zh-CN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 3m</a:t>
            </a:r>
            <a:r>
              <a:rPr lang="en-US" altLang="en-US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×</a:t>
            </a:r>
            <a:r>
              <a:rPr lang="en-US" altLang="zh-CN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3m </a:t>
            </a:r>
            <a:r>
              <a:rPr lang="zh-CN" altLang="en-US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模拟地震废墟场景（含交通锥、护栏、台阶障碍）中，实现</a:t>
            </a:r>
            <a:r>
              <a:rPr lang="en-US" altLang="zh-CN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 “</a:t>
            </a:r>
            <a:r>
              <a:rPr lang="zh-CN" altLang="en-US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自主建图</a:t>
            </a:r>
            <a:r>
              <a:rPr lang="en-US" altLang="zh-CN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 - </a:t>
            </a:r>
            <a:r>
              <a:rPr lang="zh-CN" altLang="en-US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路径规划</a:t>
            </a:r>
            <a:r>
              <a:rPr lang="en-US" altLang="zh-CN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 - </a:t>
            </a:r>
            <a:r>
              <a:rPr lang="zh-CN" altLang="en-US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动态避障</a:t>
            </a:r>
            <a:r>
              <a:rPr lang="en-US" altLang="zh-CN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 - </a:t>
            </a:r>
            <a:r>
              <a:rPr lang="zh-CN" altLang="en-US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人体定位</a:t>
            </a:r>
            <a:r>
              <a:rPr lang="en-US" altLang="zh-CN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” </a:t>
            </a:r>
            <a:r>
              <a:rPr lang="zh-CN" altLang="en-US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全流程闭环，成功定位</a:t>
            </a:r>
            <a:r>
              <a:rPr lang="en-US" altLang="zh-CN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 3 </a:t>
            </a:r>
            <a:r>
              <a:rPr lang="zh-CN" altLang="en-US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个模拟被困目标，无漏检、误检；</a:t>
            </a:r>
            <a:endParaRPr lang="zh-CN" altLang="en-US" sz="2800" b="1">
              <a:solidFill>
                <a:srgbClr val="262626"/>
              </a:solidFill>
              <a:latin typeface="WPS灵秀黑" charset="-122"/>
              <a:ea typeface="WPS灵秀黑" charset="-122"/>
              <a:cs typeface="WPS灵秀黑" charset="-122"/>
              <a:sym typeface="Arimo" panose="020B0604020202020204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3. </a:t>
            </a:r>
            <a:r>
              <a:rPr lang="zh-CN" altLang="en-US" sz="2800" b="1">
                <a:solidFill>
                  <a:srgbClr val="262626"/>
                </a:solidFill>
                <a:latin typeface="WPS灵秀黑" charset="-122"/>
                <a:ea typeface="WPS灵秀黑" charset="-122"/>
                <a:cs typeface="WPS灵秀黑" charset="-122"/>
                <a:sym typeface="Arimo" panose="020B0604020202020204"/>
              </a:rPr>
              <a:t>合作对接：已与本地消防中队达成合作意向，计划开展实战化测试，同时对接高校科研团队，优化极端环境下的传感器抗干扰性能。</a:t>
            </a:r>
            <a:endParaRPr lang="zh-CN" altLang="en-US" sz="2800" b="1">
              <a:solidFill>
                <a:srgbClr val="262626"/>
              </a:solidFill>
              <a:latin typeface="WPS灵秀黑" charset="-122"/>
              <a:ea typeface="WPS灵秀黑" charset="-122"/>
              <a:cs typeface="WPS灵秀黑" charset="-122"/>
              <a:sym typeface="Arimo" panose="020B0604020202020204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0" y="9217843"/>
            <a:ext cx="11470629" cy="1069157"/>
            <a:chOff x="0" y="0"/>
            <a:chExt cx="15294171" cy="1425543"/>
          </a:xfrm>
        </p:grpSpPr>
        <p:grpSp>
          <p:nvGrpSpPr>
            <p:cNvPr id="16" name="Group 16"/>
            <p:cNvGrpSpPr/>
            <p:nvPr/>
          </p:nvGrpSpPr>
          <p:grpSpPr>
            <a:xfrm rot="0">
              <a:off x="0" y="0"/>
              <a:ext cx="11529071" cy="1425543"/>
              <a:chOff x="0" y="0"/>
              <a:chExt cx="11503508" cy="1422382"/>
            </a:xfrm>
          </p:grpSpPr>
          <p:sp>
            <p:nvSpPr>
              <p:cNvPr id="17" name="Freeform 17" descr="e7d195523061f1c03a90ee8e42cb24248e56383cd534985688F9F494128731F165EE95AB4B0C0A38076AAEA07667B1565C446FC45FF01DFB0E885BCDBDF3A284F3DB14DA61DD97F0BAB2E6C668FB4931972B188F3D7CE0CF23696CEF5693A64D53C8FB1F0925ED8BBF9C215EAD4326740F00D499DB15BFCD5E15A56..."/>
              <p:cNvSpPr/>
              <p:nvPr/>
            </p:nvSpPr>
            <p:spPr>
              <a:xfrm>
                <a:off x="0" y="0"/>
                <a:ext cx="11503533" cy="1422382"/>
              </a:xfrm>
              <a:custGeom>
                <a:avLst/>
                <a:gdLst/>
                <a:ahLst/>
                <a:cxnLst/>
                <a:rect l="l" t="t" r="r" b="b"/>
                <a:pathLst>
                  <a:path w="11503533" h="1422382">
                    <a:moveTo>
                      <a:pt x="0" y="0"/>
                    </a:moveTo>
                    <a:lnTo>
                      <a:pt x="11503533" y="0"/>
                    </a:lnTo>
                    <a:lnTo>
                      <a:pt x="11503533" y="1422382"/>
                    </a:lnTo>
                    <a:lnTo>
                      <a:pt x="0" y="142238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FC4CB">
                      <a:alpha val="100000"/>
                    </a:srgbClr>
                  </a:gs>
                  <a:gs pos="57000">
                    <a:srgbClr val="F2F2F2">
                      <a:alpha val="100000"/>
                    </a:srgbClr>
                  </a:gs>
                  <a:gs pos="82000">
                    <a:srgbClr val="FFFFFF">
                      <a:alpha val="100000"/>
                    </a:srgbClr>
                  </a:gs>
                  <a:gs pos="100000">
                    <a:srgbClr val="F2F2F2">
                      <a:alpha val="100000"/>
                    </a:srgbClr>
                  </a:gs>
                </a:gsLst>
                <a:lin ang="16200000"/>
              </a:gradFill>
            </p:spPr>
          </p:sp>
        </p:grpSp>
        <p:sp>
          <p:nvSpPr>
            <p:cNvPr id="18" name="TextBox 18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 txBox="1"/>
            <p:nvPr/>
          </p:nvSpPr>
          <p:spPr>
            <a:xfrm>
              <a:off x="522495" y="374006"/>
              <a:ext cx="14771677" cy="1046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50"/>
                </a:lnSpc>
              </a:pPr>
              <a:r>
                <a:rPr lang="en-US" sz="2375" spc="16">
                  <a:solidFill>
                    <a:srgbClr val="5C5C5C"/>
                  </a:solidFill>
                  <a:latin typeface="字由点字倔强黑" panose="00020600040101010101" charset="-122"/>
                  <a:ea typeface="字由点字倔强黑" panose="00020600040101010101" charset="-122"/>
                  <a:cs typeface="字由点字倔强黑" panose="00020600040101010101" charset="-122"/>
                  <a:sym typeface="字由点字倔强黑" panose="00020600040101010101" charset="-122"/>
                </a:rPr>
                <a:t>慧瞳卫士--基于多模态融合的动态导航自主搜救机器人</a:t>
              </a:r>
              <a:endParaRPr lang="en-US" sz="2375" spc="16">
                <a:solidFill>
                  <a:srgbClr val="5C5C5C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endParaRPr>
            </a:p>
            <a:p>
              <a:pPr algn="just">
                <a:lnSpc>
                  <a:spcPts val="399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0" y="0"/>
            <a:ext cx="68578" cy="5143500"/>
            <a:chOff x="0" y="0"/>
            <a:chExt cx="91438" cy="6858000"/>
          </a:xfrm>
        </p:grpSpPr>
        <p:sp>
          <p:nvSpPr>
            <p:cNvPr id="20" name="Freeform 20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91440" cy="6858000"/>
            </a:xfrm>
            <a:custGeom>
              <a:avLst/>
              <a:gdLst/>
              <a:ahLst/>
              <a:cxnLst/>
              <a:rect l="l" t="t" r="r" b="b"/>
              <a:pathLst>
                <a:path w="91440" h="6858000">
                  <a:moveTo>
                    <a:pt x="0" y="0"/>
                  </a:moveTo>
                  <a:lnTo>
                    <a:pt x="91440" y="0"/>
                  </a:lnTo>
                  <a:lnTo>
                    <a:pt x="9144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D46F3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3311525" y="588010"/>
            <a:ext cx="6804025" cy="199961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740"/>
              </a:lnSpc>
            </a:pPr>
            <a:endParaRPr lang="zh-CN" altLang="en-US" sz="4400">
              <a:solidFill>
                <a:srgbClr val="1D46F3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algn="l">
              <a:lnSpc>
                <a:spcPts val="3740"/>
              </a:lnSpc>
            </a:pPr>
            <a:endParaRPr lang="zh-CN" altLang="en-US" sz="4400">
              <a:solidFill>
                <a:srgbClr val="1D46F3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algn="l">
              <a:lnSpc>
                <a:spcPts val="3740"/>
              </a:lnSpc>
            </a:pPr>
            <a:r>
              <a:rPr lang="zh-CN" altLang="en-US" sz="4400">
                <a:solidFill>
                  <a:srgbClr val="1D46F3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实施情况</a:t>
            </a:r>
            <a:endParaRPr lang="en-US" sz="4400">
              <a:solidFill>
                <a:srgbClr val="1D46F3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algn="l">
              <a:lnSpc>
                <a:spcPts val="3740"/>
              </a:lnSpc>
              <a:spcBef>
                <a:spcPct val="0"/>
              </a:spcBef>
            </a:pPr>
            <a:endParaRPr sz="4400"/>
          </a:p>
        </p:txBody>
      </p:sp>
      <p:grpSp>
        <p:nvGrpSpPr>
          <p:cNvPr id="24" name="Group 24"/>
          <p:cNvGrpSpPr/>
          <p:nvPr/>
        </p:nvGrpSpPr>
        <p:grpSpPr>
          <a:xfrm rot="0">
            <a:off x="10134506" y="2511677"/>
            <a:ext cx="68578" cy="5143500"/>
            <a:chOff x="0" y="0"/>
            <a:chExt cx="91438" cy="6858000"/>
          </a:xfrm>
        </p:grpSpPr>
        <p:sp>
          <p:nvSpPr>
            <p:cNvPr id="25" name="Freeform 25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91440" cy="6858000"/>
            </a:xfrm>
            <a:custGeom>
              <a:avLst/>
              <a:gdLst/>
              <a:ahLst/>
              <a:cxnLst/>
              <a:rect l="l" t="t" r="r" b="b"/>
              <a:pathLst>
                <a:path w="91440" h="6858000">
                  <a:moveTo>
                    <a:pt x="0" y="0"/>
                  </a:moveTo>
                  <a:lnTo>
                    <a:pt x="91440" y="0"/>
                  </a:lnTo>
                  <a:lnTo>
                    <a:pt x="9144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5E78FA"/>
            </a:solidFill>
          </p:spPr>
          <p:txBody>
            <a:bodyPr/>
            <a:p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628900"/>
            <a:ext cx="8939530" cy="49079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793420">
            <a:off x="-1643208" y="-466826"/>
            <a:ext cx="19574205" cy="14484910"/>
            <a:chOff x="0" y="0"/>
            <a:chExt cx="26098940" cy="19313214"/>
          </a:xfrm>
        </p:grpSpPr>
        <p:sp>
          <p:nvSpPr>
            <p:cNvPr id="4" name="Freeform 4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26098881" cy="19313271"/>
            </a:xfrm>
            <a:custGeom>
              <a:avLst/>
              <a:gdLst/>
              <a:ahLst/>
              <a:cxnLst/>
              <a:rect l="l" t="t" r="r" b="b"/>
              <a:pathLst>
                <a:path w="26098881" h="19313271">
                  <a:moveTo>
                    <a:pt x="0" y="0"/>
                  </a:moveTo>
                  <a:lnTo>
                    <a:pt x="26098881" y="0"/>
                  </a:lnTo>
                  <a:lnTo>
                    <a:pt x="26098881" y="19313271"/>
                  </a:lnTo>
                  <a:lnTo>
                    <a:pt x="0" y="19313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" b="-3"/>
              </a:stretch>
            </a:blipFill>
          </p:spPr>
        </p:sp>
      </p:grpSp>
      <p:sp>
        <p:nvSpPr>
          <p:cNvPr id="5" name="TextBox 5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8829678" y="2832098"/>
            <a:ext cx="7538082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PART FOUR</a:t>
            </a:r>
            <a:endParaRPr lang="en-US" sz="90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6" name="TextBox 6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9034272" y="4164330"/>
            <a:ext cx="7333488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商业模式</a:t>
            </a:r>
            <a:endParaRPr lang="en-US" sz="30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7" name="Freeform 7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15358414" y="234719"/>
            <a:ext cx="437599" cy="437599"/>
          </a:xfrm>
          <a:custGeom>
            <a:avLst/>
            <a:gdLst/>
            <a:ahLst/>
            <a:cxnLst/>
            <a:rect l="l" t="t" r="r" b="b"/>
            <a:pathLst>
              <a:path w="437599" h="437599">
                <a:moveTo>
                  <a:pt x="0" y="0"/>
                </a:moveTo>
                <a:lnTo>
                  <a:pt x="437600" y="0"/>
                </a:lnTo>
                <a:lnTo>
                  <a:pt x="437600" y="437599"/>
                </a:lnTo>
                <a:lnTo>
                  <a:pt x="0" y="437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15242541" y="709296"/>
            <a:ext cx="743335" cy="31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575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LOGO</a:t>
            </a:r>
            <a:endParaRPr lang="en-US" sz="1575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8910276" y="5335524"/>
            <a:ext cx="1431588" cy="397764"/>
            <a:chOff x="0" y="0"/>
            <a:chExt cx="1908784" cy="530352"/>
          </a:xfrm>
        </p:grpSpPr>
        <p:sp>
          <p:nvSpPr>
            <p:cNvPr id="10" name="Freeform 10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1908810" cy="530352"/>
            </a:xfrm>
            <a:custGeom>
              <a:avLst/>
              <a:gdLst/>
              <a:ahLst/>
              <a:cxnLst/>
              <a:rect l="l" t="t" r="r" b="b"/>
              <a:pathLst>
                <a:path w="1908810" h="530352">
                  <a:moveTo>
                    <a:pt x="0" y="0"/>
                  </a:moveTo>
                  <a:lnTo>
                    <a:pt x="1908810" y="0"/>
                  </a:lnTo>
                  <a:lnTo>
                    <a:pt x="1908810" y="530352"/>
                  </a:lnTo>
                  <a:lnTo>
                    <a:pt x="0" y="530352"/>
                  </a:lnTo>
                  <a:close/>
                </a:path>
              </a:pathLst>
            </a:custGeom>
            <a:solidFill>
              <a:srgbClr val="262626"/>
            </a:solidFill>
          </p:spPr>
        </p:sp>
      </p:grpSp>
      <p:sp>
        <p:nvSpPr>
          <p:cNvPr id="11" name="TextBox 11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9208008" y="5368902"/>
            <a:ext cx="1124712" cy="34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START→</a:t>
            </a:r>
            <a:endParaRPr lang="en-US" sz="18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TextBox 12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-441960" y="2750820"/>
            <a:ext cx="300136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"/>
              </a:lnSpc>
            </a:pPr>
            <a:r>
              <a:rPr lang="en-US" sz="15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7d195523061f1c03a90ee8e42cb24248e56383cd534985688F9F494128731F165EE95AB4B0C0A38076AAEA07667B1565C446FC45FF01DFB0E885BCDBDF3A284F3DB14DA61DD97F0BAB2E6C668FB4931972B188F3D7CE0CF23696CEF5693A64D53C8FB1F0925ED8BBF9C215EAD4326740F00D499DB15BFCD5E15A56FD8CC2D4B1F17509DE0C17F06617875BF3885BF1D</a:t>
            </a:r>
            <a:endParaRPr lang="en-US" sz="15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9770364" y="0"/>
            <a:ext cx="11470629" cy="1069157"/>
            <a:chOff x="0" y="0"/>
            <a:chExt cx="15294171" cy="1425543"/>
          </a:xfrm>
        </p:grpSpPr>
        <p:grpSp>
          <p:nvGrpSpPr>
            <p:cNvPr id="14" name="Group 14"/>
            <p:cNvGrpSpPr/>
            <p:nvPr/>
          </p:nvGrpSpPr>
          <p:grpSpPr>
            <a:xfrm rot="0">
              <a:off x="0" y="0"/>
              <a:ext cx="11529071" cy="1425543"/>
              <a:chOff x="0" y="0"/>
              <a:chExt cx="11503508" cy="1422382"/>
            </a:xfrm>
          </p:grpSpPr>
          <p:sp>
            <p:nvSpPr>
              <p:cNvPr id="15" name="Freeform 15" descr="e7d195523061f1c03a90ee8e42cb24248e56383cd534985688F9F494128731F165EE95AB4B0C0A38076AAEA07667B1565C446FC45FF01DFB0E885BCDBDF3A284F3DB14DA61DD97F0BAB2E6C668FB4931972B188F3D7CE0CF23696CEF5693A64D53C8FB1F0925ED8BBF9C215EAD4326740F00D499DB15BFCD5E15A56..."/>
              <p:cNvSpPr/>
              <p:nvPr/>
            </p:nvSpPr>
            <p:spPr>
              <a:xfrm>
                <a:off x="0" y="0"/>
                <a:ext cx="11503533" cy="1422382"/>
              </a:xfrm>
              <a:custGeom>
                <a:avLst/>
                <a:gdLst/>
                <a:ahLst/>
                <a:cxnLst/>
                <a:rect l="l" t="t" r="r" b="b"/>
                <a:pathLst>
                  <a:path w="11503533" h="1422382">
                    <a:moveTo>
                      <a:pt x="0" y="0"/>
                    </a:moveTo>
                    <a:lnTo>
                      <a:pt x="11503533" y="0"/>
                    </a:lnTo>
                    <a:lnTo>
                      <a:pt x="11503533" y="1422382"/>
                    </a:lnTo>
                    <a:lnTo>
                      <a:pt x="0" y="142238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FC4CB">
                      <a:alpha val="100000"/>
                    </a:srgbClr>
                  </a:gs>
                  <a:gs pos="57000">
                    <a:srgbClr val="F2F2F2">
                      <a:alpha val="100000"/>
                    </a:srgbClr>
                  </a:gs>
                  <a:gs pos="82000">
                    <a:srgbClr val="FFFFFF">
                      <a:alpha val="100000"/>
                    </a:srgbClr>
                  </a:gs>
                  <a:gs pos="100000">
                    <a:srgbClr val="F2F2F2">
                      <a:alpha val="100000"/>
                    </a:srgbClr>
                  </a:gs>
                </a:gsLst>
                <a:lin ang="16200000"/>
              </a:gradFill>
            </p:spPr>
          </p:sp>
        </p:grpSp>
        <p:sp>
          <p:nvSpPr>
            <p:cNvPr id="16" name="TextBox 16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 txBox="1"/>
            <p:nvPr/>
          </p:nvSpPr>
          <p:spPr>
            <a:xfrm>
              <a:off x="522495" y="374006"/>
              <a:ext cx="14771677" cy="1046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50"/>
                </a:lnSpc>
              </a:pPr>
              <a:r>
                <a:rPr lang="en-US" sz="2375" spc="16">
                  <a:solidFill>
                    <a:srgbClr val="5C5C5C"/>
                  </a:solidFill>
                  <a:latin typeface="字由点字倔强黑" panose="00020600040101010101" charset="-122"/>
                  <a:ea typeface="字由点字倔强黑" panose="00020600040101010101" charset="-122"/>
                  <a:cs typeface="字由点字倔强黑" panose="00020600040101010101" charset="-122"/>
                  <a:sym typeface="字由点字倔强黑" panose="00020600040101010101" charset="-122"/>
                </a:rPr>
                <a:t>慧瞳卫士--基于多模态融合的动态导航自主搜救机器人</a:t>
              </a:r>
              <a:endParaRPr lang="en-US" sz="2375" spc="16">
                <a:solidFill>
                  <a:srgbClr val="5C5C5C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endParaRPr>
            </a:p>
            <a:p>
              <a:pPr algn="just">
                <a:lnSpc>
                  <a:spcPts val="3990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3257948" y="3176"/>
            <a:ext cx="5030052" cy="10286998"/>
            <a:chOff x="0" y="0"/>
            <a:chExt cx="6706736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06743" cy="13716000"/>
            </a:xfrm>
            <a:custGeom>
              <a:avLst/>
              <a:gdLst/>
              <a:ahLst/>
              <a:cxnLst/>
              <a:rect l="l" t="t" r="r" b="b"/>
              <a:pathLst>
                <a:path w="6706743" h="13716000">
                  <a:moveTo>
                    <a:pt x="0" y="0"/>
                  </a:moveTo>
                  <a:lnTo>
                    <a:pt x="6706743" y="0"/>
                  </a:lnTo>
                  <a:lnTo>
                    <a:pt x="6706743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62626">
                <a:alpha val="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6624535" y="687954"/>
            <a:ext cx="5030052" cy="8913246"/>
            <a:chOff x="0" y="0"/>
            <a:chExt cx="6706736" cy="11884328"/>
          </a:xfrm>
        </p:grpSpPr>
        <p:sp>
          <p:nvSpPr>
            <p:cNvPr id="5" name="Freeform 5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6706743" cy="11884279"/>
            </a:xfrm>
            <a:custGeom>
              <a:avLst/>
              <a:gdLst/>
              <a:ahLst/>
              <a:cxnLst/>
              <a:rect l="l" t="t" r="r" b="b"/>
              <a:pathLst>
                <a:path w="6706743" h="11884279">
                  <a:moveTo>
                    <a:pt x="0" y="0"/>
                  </a:moveTo>
                  <a:lnTo>
                    <a:pt x="6706743" y="0"/>
                  </a:lnTo>
                  <a:lnTo>
                    <a:pt x="6706743" y="11884279"/>
                  </a:lnTo>
                  <a:lnTo>
                    <a:pt x="0" y="11884279"/>
                  </a:lnTo>
                  <a:close/>
                </a:path>
              </a:pathLst>
            </a:custGeom>
            <a:solidFill>
              <a:srgbClr val="262626">
                <a:alpha val="0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6365522" y="687954"/>
            <a:ext cx="770602" cy="340746"/>
            <a:chOff x="0" y="0"/>
            <a:chExt cx="1027470" cy="454328"/>
          </a:xfrm>
        </p:grpSpPr>
        <p:sp>
          <p:nvSpPr>
            <p:cNvPr id="7" name="Freeform 7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1027470" cy="454328"/>
            </a:xfrm>
            <a:custGeom>
              <a:avLst/>
              <a:gdLst/>
              <a:ahLst/>
              <a:cxnLst/>
              <a:rect l="l" t="t" r="r" b="b"/>
              <a:pathLst>
                <a:path w="1027470" h="454328">
                  <a:moveTo>
                    <a:pt x="0" y="0"/>
                  </a:moveTo>
                  <a:lnTo>
                    <a:pt x="1027470" y="0"/>
                  </a:lnTo>
                  <a:lnTo>
                    <a:pt x="102747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027470" cy="47337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D8D8D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8</a:t>
              </a:r>
              <a:endParaRPr lang="en-US" sz="1800">
                <a:solidFill>
                  <a:srgbClr val="8D8D8D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2571750" y="7192914"/>
            <a:ext cx="9847023" cy="1830465"/>
            <a:chOff x="0" y="0"/>
            <a:chExt cx="14484928" cy="2692606"/>
          </a:xfrm>
        </p:grpSpPr>
        <p:sp>
          <p:nvSpPr>
            <p:cNvPr id="10" name="Freeform 10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14484928" cy="2692606"/>
            </a:xfrm>
            <a:custGeom>
              <a:avLst/>
              <a:gdLst/>
              <a:ahLst/>
              <a:cxnLst/>
              <a:rect l="l" t="t" r="r" b="b"/>
              <a:pathLst>
                <a:path w="14484928" h="2692606">
                  <a:moveTo>
                    <a:pt x="0" y="0"/>
                  </a:moveTo>
                  <a:lnTo>
                    <a:pt x="14484928" y="0"/>
                  </a:lnTo>
                  <a:lnTo>
                    <a:pt x="14484928" y="2692606"/>
                  </a:lnTo>
                  <a:lnTo>
                    <a:pt x="0" y="26926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4484928" cy="266403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400"/>
                </a:lnSpc>
              </a:pPr>
              <a:r>
                <a:rPr lang="en-US" sz="5000">
                  <a:solidFill>
                    <a:srgbClr val="262626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“高精准、高成功、更灵活”</a:t>
              </a:r>
              <a:endParaRPr lang="en-US" sz="50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0" y="0"/>
            <a:ext cx="68578" cy="5143500"/>
            <a:chOff x="0" y="0"/>
            <a:chExt cx="91438" cy="6858000"/>
          </a:xfrm>
        </p:grpSpPr>
        <p:sp>
          <p:nvSpPr>
            <p:cNvPr id="13" name="Freeform 13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91440" cy="6858000"/>
            </a:xfrm>
            <a:custGeom>
              <a:avLst/>
              <a:gdLst/>
              <a:ahLst/>
              <a:cxnLst/>
              <a:rect l="l" t="t" r="r" b="b"/>
              <a:pathLst>
                <a:path w="91440" h="6858000">
                  <a:moveTo>
                    <a:pt x="0" y="0"/>
                  </a:moveTo>
                  <a:lnTo>
                    <a:pt x="91440" y="0"/>
                  </a:lnTo>
                  <a:lnTo>
                    <a:pt x="9144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D46F3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0">
            <a:off x="2571750" y="1885950"/>
            <a:ext cx="10863262" cy="5298282"/>
            <a:chOff x="0" y="0"/>
            <a:chExt cx="14484350" cy="70643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484350" cy="7064375"/>
            </a:xfrm>
            <a:custGeom>
              <a:avLst/>
              <a:gdLst/>
              <a:ahLst/>
              <a:cxnLst/>
              <a:rect l="l" t="t" r="r" b="b"/>
              <a:pathLst>
                <a:path w="14484350" h="7064375">
                  <a:moveTo>
                    <a:pt x="0" y="0"/>
                  </a:moveTo>
                  <a:lnTo>
                    <a:pt x="14484350" y="0"/>
                  </a:lnTo>
                  <a:lnTo>
                    <a:pt x="14484350" y="7064375"/>
                  </a:lnTo>
                  <a:lnTo>
                    <a:pt x="0" y="7064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5999" b="-5999"/>
              </a:stretch>
            </a:blipFill>
          </p:spPr>
        </p:sp>
      </p:grpSp>
      <p:sp>
        <p:nvSpPr>
          <p:cNvPr id="16" name="TextBox 16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14796560" y="3829622"/>
            <a:ext cx="2970233" cy="129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9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To B：通过与消防部门、中国地震应急搜救中心等机构深度合作进行场景验证与数据积累</a:t>
            </a:r>
            <a:endParaRPr lang="en-US" sz="18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7" name="Freeform 17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13926126" y="3970548"/>
            <a:ext cx="624068" cy="624024"/>
          </a:xfrm>
          <a:custGeom>
            <a:avLst/>
            <a:gdLst/>
            <a:ahLst/>
            <a:cxnLst/>
            <a:rect l="l" t="t" r="r" b="b"/>
            <a:pathLst>
              <a:path w="624068" h="624024">
                <a:moveTo>
                  <a:pt x="0" y="0"/>
                </a:moveTo>
                <a:lnTo>
                  <a:pt x="624068" y="0"/>
                </a:lnTo>
                <a:lnTo>
                  <a:pt x="624068" y="624024"/>
                </a:lnTo>
                <a:lnTo>
                  <a:pt x="0" y="624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13926126" y="5924942"/>
            <a:ext cx="624068" cy="624024"/>
          </a:xfrm>
          <a:custGeom>
            <a:avLst/>
            <a:gdLst/>
            <a:ahLst/>
            <a:cxnLst/>
            <a:rect l="l" t="t" r="r" b="b"/>
            <a:pathLst>
              <a:path w="624068" h="624024">
                <a:moveTo>
                  <a:pt x="0" y="0"/>
                </a:moveTo>
                <a:lnTo>
                  <a:pt x="624068" y="0"/>
                </a:lnTo>
                <a:lnTo>
                  <a:pt x="624068" y="624024"/>
                </a:lnTo>
                <a:lnTo>
                  <a:pt x="0" y="624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14796560" y="5724879"/>
            <a:ext cx="2970233" cy="1626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55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盈利：主要来源于救援机器人硬件销售、云端数据增值服务，以及向海外合作伙伴授权算法的技术服务费。</a:t>
            </a:r>
            <a:endParaRPr lang="en-US" sz="18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0" name="Freeform 20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13926126" y="7796134"/>
            <a:ext cx="624068" cy="624024"/>
          </a:xfrm>
          <a:custGeom>
            <a:avLst/>
            <a:gdLst/>
            <a:ahLst/>
            <a:cxnLst/>
            <a:rect l="l" t="t" r="r" b="b"/>
            <a:pathLst>
              <a:path w="624068" h="624024">
                <a:moveTo>
                  <a:pt x="0" y="0"/>
                </a:moveTo>
                <a:lnTo>
                  <a:pt x="624068" y="0"/>
                </a:lnTo>
                <a:lnTo>
                  <a:pt x="624068" y="624024"/>
                </a:lnTo>
                <a:lnTo>
                  <a:pt x="0" y="6240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14880406" y="7741598"/>
            <a:ext cx="2970233" cy="1299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75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To C：通过开发者社区和消费者社群拓展C端影响力，并积极参与行业标准制定以巩固生态位</a:t>
            </a:r>
            <a:endParaRPr lang="en-US" sz="18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2" name="Freeform 22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14071272" y="2183652"/>
            <a:ext cx="404061" cy="624024"/>
          </a:xfrm>
          <a:custGeom>
            <a:avLst/>
            <a:gdLst/>
            <a:ahLst/>
            <a:cxnLst/>
            <a:rect l="l" t="t" r="r" b="b"/>
            <a:pathLst>
              <a:path w="404061" h="624024">
                <a:moveTo>
                  <a:pt x="0" y="0"/>
                </a:moveTo>
                <a:lnTo>
                  <a:pt x="404061" y="0"/>
                </a:lnTo>
                <a:lnTo>
                  <a:pt x="404061" y="624024"/>
                </a:lnTo>
                <a:lnTo>
                  <a:pt x="0" y="6240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14796564" y="1947417"/>
            <a:ext cx="2970228" cy="65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75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核心优势在于自研的动态导航、人体检测等技术，</a:t>
            </a:r>
            <a:endParaRPr lang="en-US" sz="18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4" name="TextBox 24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2781348" y="8606154"/>
            <a:ext cx="903270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该商业模式围绕自主救援机器人展开，核心是为消防应急、地震救援、城市安防领域的客户提供“高精准、高成功、更灵活”的智能解决方案。</a:t>
            </a:r>
            <a:endParaRPr lang="en-US" sz="21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400789" y="1028700"/>
            <a:ext cx="1838750" cy="1838750"/>
            <a:chOff x="0" y="0"/>
            <a:chExt cx="2451667" cy="2451667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0" y="0"/>
              <a:ext cx="2451667" cy="2451667"/>
              <a:chOff x="0" y="0"/>
              <a:chExt cx="2451667" cy="2451667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493518" cy="2493518"/>
              </a:xfrm>
              <a:custGeom>
                <a:avLst/>
                <a:gdLst/>
                <a:ahLst/>
                <a:cxnLst/>
                <a:rect l="l" t="t" r="r" b="b"/>
                <a:pathLst>
                  <a:path w="2493518" h="2493518">
                    <a:moveTo>
                      <a:pt x="38100" y="0"/>
                    </a:moveTo>
                    <a:lnTo>
                      <a:pt x="2455418" y="0"/>
                    </a:lnTo>
                    <a:cubicBezTo>
                      <a:pt x="2476500" y="0"/>
                      <a:pt x="2493518" y="17018"/>
                      <a:pt x="2493518" y="38100"/>
                    </a:cubicBezTo>
                    <a:lnTo>
                      <a:pt x="2493518" y="2455418"/>
                    </a:lnTo>
                    <a:cubicBezTo>
                      <a:pt x="2493518" y="2476500"/>
                      <a:pt x="2476500" y="2493518"/>
                      <a:pt x="2455418" y="2493518"/>
                    </a:cubicBezTo>
                    <a:lnTo>
                      <a:pt x="38100" y="2493518"/>
                    </a:lnTo>
                    <a:cubicBezTo>
                      <a:pt x="17018" y="2493518"/>
                      <a:pt x="0" y="2476500"/>
                      <a:pt x="0" y="2455418"/>
                    </a:cubicBezTo>
                    <a:lnTo>
                      <a:pt x="0" y="38100"/>
                    </a:lnTo>
                    <a:cubicBezTo>
                      <a:pt x="0" y="17018"/>
                      <a:pt x="17018" y="0"/>
                      <a:pt x="38100" y="0"/>
                    </a:cubicBezTo>
                    <a:moveTo>
                      <a:pt x="38100" y="76200"/>
                    </a:moveTo>
                    <a:lnTo>
                      <a:pt x="38100" y="38100"/>
                    </a:lnTo>
                    <a:lnTo>
                      <a:pt x="76200" y="38100"/>
                    </a:lnTo>
                    <a:lnTo>
                      <a:pt x="76200" y="2455418"/>
                    </a:lnTo>
                    <a:lnTo>
                      <a:pt x="38100" y="2455418"/>
                    </a:lnTo>
                    <a:lnTo>
                      <a:pt x="38100" y="2417318"/>
                    </a:lnTo>
                    <a:lnTo>
                      <a:pt x="2455418" y="2417318"/>
                    </a:lnTo>
                    <a:lnTo>
                      <a:pt x="2455418" y="2455418"/>
                    </a:lnTo>
                    <a:lnTo>
                      <a:pt x="2417318" y="2455418"/>
                    </a:lnTo>
                    <a:lnTo>
                      <a:pt x="2417318" y="38100"/>
                    </a:lnTo>
                    <a:lnTo>
                      <a:pt x="2455418" y="38100"/>
                    </a:lnTo>
                    <a:lnTo>
                      <a:pt x="2455418" y="76200"/>
                    </a:lnTo>
                    <a:lnTo>
                      <a:pt x="38100" y="76200"/>
                    </a:lnTo>
                    <a:close/>
                  </a:path>
                </a:pathLst>
              </a:custGeom>
              <a:solidFill>
                <a:srgbClr val="26262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261974" y="680168"/>
              <a:ext cx="546541" cy="597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0"/>
                </a:lnSpc>
              </a:pPr>
              <a:r>
                <a:rPr lang="en-US" sz="4800" spc="450">
                  <a:solidFill>
                    <a:srgbClr val="262626"/>
                  </a:solidFill>
                  <a:latin typeface="Titillium Web" panose="00000500000000000000"/>
                  <a:ea typeface="Titillium Web" panose="00000500000000000000"/>
                  <a:cs typeface="Titillium Web" panose="00000500000000000000"/>
                  <a:sym typeface="Titillium Web" panose="00000500000000000000"/>
                </a:rPr>
                <a:t>D</a:t>
              </a:r>
              <a:endParaRPr lang="en-US" sz="4800" spc="450">
                <a:solidFill>
                  <a:srgbClr val="262626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925224" y="680168"/>
              <a:ext cx="546541" cy="597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0"/>
                </a:lnSpc>
              </a:pPr>
              <a:r>
                <a:rPr lang="en-US" sz="4800" spc="450">
                  <a:solidFill>
                    <a:srgbClr val="262626"/>
                  </a:solidFill>
                  <a:latin typeface="Titillium Web" panose="00000500000000000000"/>
                  <a:ea typeface="Titillium Web" panose="00000500000000000000"/>
                  <a:cs typeface="Titillium Web" panose="00000500000000000000"/>
                  <a:sym typeface="Titillium Web" panose="00000500000000000000"/>
                </a:rPr>
                <a:t>E</a:t>
              </a:r>
              <a:endParaRPr lang="en-US" sz="4800" spc="450">
                <a:solidFill>
                  <a:srgbClr val="262626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588473" y="680168"/>
              <a:ext cx="546541" cy="597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0"/>
                </a:lnSpc>
              </a:pPr>
              <a:r>
                <a:rPr lang="en-US" sz="4800" spc="450">
                  <a:solidFill>
                    <a:srgbClr val="262626"/>
                  </a:solidFill>
                  <a:latin typeface="Titillium Web" panose="00000500000000000000"/>
                  <a:ea typeface="Titillium Web" panose="00000500000000000000"/>
                  <a:cs typeface="Titillium Web" panose="00000500000000000000"/>
                  <a:sym typeface="Titillium Web" panose="00000500000000000000"/>
                </a:rPr>
                <a:t>S</a:t>
              </a:r>
              <a:endParaRPr lang="en-US" sz="4800" spc="450">
                <a:solidFill>
                  <a:srgbClr val="262626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61974" y="1504682"/>
              <a:ext cx="546541" cy="597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0"/>
                </a:lnSpc>
              </a:pPr>
              <a:r>
                <a:rPr lang="en-US" sz="4800" spc="450">
                  <a:solidFill>
                    <a:srgbClr val="262626"/>
                  </a:solidFill>
                  <a:latin typeface="Titillium Web" panose="00000500000000000000"/>
                  <a:ea typeface="Titillium Web" panose="00000500000000000000"/>
                  <a:cs typeface="Titillium Web" panose="00000500000000000000"/>
                  <a:sym typeface="Titillium Web" panose="00000500000000000000"/>
                </a:rPr>
                <a:t>I</a:t>
              </a:r>
              <a:endParaRPr lang="en-US" sz="4800" spc="450">
                <a:solidFill>
                  <a:srgbClr val="262626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925224" y="1504682"/>
              <a:ext cx="546541" cy="597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0"/>
                </a:lnSpc>
              </a:pPr>
              <a:r>
                <a:rPr lang="en-US" sz="4800" spc="450">
                  <a:solidFill>
                    <a:srgbClr val="262626"/>
                  </a:solidFill>
                  <a:latin typeface="Titillium Web" panose="00000500000000000000"/>
                  <a:ea typeface="Titillium Web" panose="00000500000000000000"/>
                  <a:cs typeface="Titillium Web" panose="00000500000000000000"/>
                  <a:sym typeface="Titillium Web" panose="00000500000000000000"/>
                </a:rPr>
                <a:t>G</a:t>
              </a:r>
              <a:endParaRPr lang="en-US" sz="4800" spc="450">
                <a:solidFill>
                  <a:srgbClr val="262626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588473" y="1504682"/>
              <a:ext cx="546541" cy="597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0"/>
                </a:lnSpc>
              </a:pPr>
              <a:r>
                <a:rPr lang="en-US" sz="4800" spc="450">
                  <a:solidFill>
                    <a:srgbClr val="262626"/>
                  </a:solidFill>
                  <a:latin typeface="Titillium Web" panose="00000500000000000000"/>
                  <a:ea typeface="Titillium Web" panose="00000500000000000000"/>
                  <a:cs typeface="Titillium Web" panose="00000500000000000000"/>
                  <a:sym typeface="Titillium Web" panose="00000500000000000000"/>
                </a:rPr>
                <a:t>N</a:t>
              </a:r>
              <a:endParaRPr lang="en-US" sz="4800" spc="450">
                <a:solidFill>
                  <a:srgbClr val="262626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 rot="0">
            <a:off x="2239539" y="0"/>
            <a:ext cx="5488782" cy="2172894"/>
            <a:chOff x="0" y="0"/>
            <a:chExt cx="7318376" cy="2897192"/>
          </a:xfrm>
        </p:grpSpPr>
        <p:sp>
          <p:nvSpPr>
            <p:cNvPr id="35" name="Freeform 35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7318376" cy="2897192"/>
            </a:xfrm>
            <a:custGeom>
              <a:avLst/>
              <a:gdLst/>
              <a:ahLst/>
              <a:cxnLst/>
              <a:rect l="l" t="t" r="r" b="b"/>
              <a:pathLst>
                <a:path w="7318376" h="2897192">
                  <a:moveTo>
                    <a:pt x="0" y="0"/>
                  </a:moveTo>
                  <a:lnTo>
                    <a:pt x="7318376" y="0"/>
                  </a:lnTo>
                  <a:lnTo>
                    <a:pt x="7318376" y="2897192"/>
                  </a:lnTo>
                  <a:lnTo>
                    <a:pt x="0" y="28971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66675"/>
              <a:ext cx="7318376" cy="28305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750"/>
                </a:lnSpc>
              </a:pPr>
              <a:r>
                <a:rPr lang="en-US" sz="8100">
                  <a:solidFill>
                    <a:srgbClr val="262626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商业模式</a:t>
              </a:r>
              <a:endParaRPr lang="en-US" sz="81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 rot="0">
            <a:off x="6683458" y="494121"/>
            <a:ext cx="11470629" cy="1069157"/>
            <a:chOff x="0" y="0"/>
            <a:chExt cx="15294171" cy="1425543"/>
          </a:xfrm>
        </p:grpSpPr>
        <p:grpSp>
          <p:nvGrpSpPr>
            <p:cNvPr id="38" name="Group 38"/>
            <p:cNvGrpSpPr/>
            <p:nvPr/>
          </p:nvGrpSpPr>
          <p:grpSpPr>
            <a:xfrm rot="0">
              <a:off x="0" y="0"/>
              <a:ext cx="11529071" cy="1425543"/>
              <a:chOff x="0" y="0"/>
              <a:chExt cx="11503508" cy="1422382"/>
            </a:xfrm>
          </p:grpSpPr>
          <p:sp>
            <p:nvSpPr>
              <p:cNvPr id="39" name="Freeform 39" descr="e7d195523061f1c03a90ee8e42cb24248e56383cd534985688F9F494128731F165EE95AB4B0C0A38076AAEA07667B1565C446FC45FF01DFB0E885BCDBDF3A284F3DB14DA61DD97F0BAB2E6C668FB4931972B188F3D7CE0CF23696CEF5693A64D53C8FB1F0925ED8BBF9C215EAD4326740F00D499DB15BFCD5E15A56..."/>
              <p:cNvSpPr/>
              <p:nvPr/>
            </p:nvSpPr>
            <p:spPr>
              <a:xfrm>
                <a:off x="0" y="0"/>
                <a:ext cx="11503533" cy="1422382"/>
              </a:xfrm>
              <a:custGeom>
                <a:avLst/>
                <a:gdLst/>
                <a:ahLst/>
                <a:cxnLst/>
                <a:rect l="l" t="t" r="r" b="b"/>
                <a:pathLst>
                  <a:path w="11503533" h="1422382">
                    <a:moveTo>
                      <a:pt x="0" y="0"/>
                    </a:moveTo>
                    <a:lnTo>
                      <a:pt x="11503533" y="0"/>
                    </a:lnTo>
                    <a:lnTo>
                      <a:pt x="11503533" y="1422382"/>
                    </a:lnTo>
                    <a:lnTo>
                      <a:pt x="0" y="142238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FC4CB">
                      <a:alpha val="100000"/>
                    </a:srgbClr>
                  </a:gs>
                  <a:gs pos="57000">
                    <a:srgbClr val="F2F2F2">
                      <a:alpha val="100000"/>
                    </a:srgbClr>
                  </a:gs>
                  <a:gs pos="82000">
                    <a:srgbClr val="FFFFFF">
                      <a:alpha val="100000"/>
                    </a:srgbClr>
                  </a:gs>
                  <a:gs pos="100000">
                    <a:srgbClr val="F2F2F2">
                      <a:alpha val="100000"/>
                    </a:srgbClr>
                  </a:gs>
                </a:gsLst>
                <a:lin ang="16200000"/>
              </a:gradFill>
            </p:spPr>
          </p:sp>
        </p:grpSp>
        <p:sp>
          <p:nvSpPr>
            <p:cNvPr id="40" name="TextBox 40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 txBox="1"/>
            <p:nvPr/>
          </p:nvSpPr>
          <p:spPr>
            <a:xfrm>
              <a:off x="522495" y="374006"/>
              <a:ext cx="14771677" cy="1046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50"/>
                </a:lnSpc>
              </a:pPr>
              <a:r>
                <a:rPr lang="en-US" sz="2375" spc="16">
                  <a:solidFill>
                    <a:srgbClr val="5C5C5C"/>
                  </a:solidFill>
                  <a:latin typeface="字由点字倔强黑" panose="00020600040101010101" charset="-122"/>
                  <a:ea typeface="字由点字倔强黑" panose="00020600040101010101" charset="-122"/>
                  <a:cs typeface="字由点字倔强黑" panose="00020600040101010101" charset="-122"/>
                  <a:sym typeface="字由点字倔强黑" panose="00020600040101010101" charset="-122"/>
                </a:rPr>
                <a:t>慧瞳卫士--基于多模态融合的动态导航自主搜救机器人</a:t>
              </a:r>
              <a:endParaRPr lang="en-US" sz="2375" spc="16">
                <a:solidFill>
                  <a:srgbClr val="5C5C5C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endParaRPr>
            </a:p>
            <a:p>
              <a:pPr algn="just">
                <a:lnSpc>
                  <a:spcPts val="3990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16839742" y="234719"/>
            <a:ext cx="437599" cy="437599"/>
          </a:xfrm>
          <a:custGeom>
            <a:avLst/>
            <a:gdLst/>
            <a:ahLst/>
            <a:cxnLst/>
            <a:rect l="l" t="t" r="r" b="b"/>
            <a:pathLst>
              <a:path w="437599" h="437599">
                <a:moveTo>
                  <a:pt x="0" y="0"/>
                </a:moveTo>
                <a:lnTo>
                  <a:pt x="437600" y="0"/>
                </a:lnTo>
                <a:lnTo>
                  <a:pt x="437600" y="437599"/>
                </a:lnTo>
                <a:lnTo>
                  <a:pt x="0" y="4375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-441960" y="-1550784"/>
            <a:ext cx="16843248" cy="11956512"/>
            <a:chOff x="0" y="0"/>
            <a:chExt cx="22457664" cy="15942016"/>
          </a:xfrm>
        </p:grpSpPr>
        <p:sp>
          <p:nvSpPr>
            <p:cNvPr id="4" name="Freeform 4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22457663" cy="15942056"/>
            </a:xfrm>
            <a:custGeom>
              <a:avLst/>
              <a:gdLst/>
              <a:ahLst/>
              <a:cxnLst/>
              <a:rect l="l" t="t" r="r" b="b"/>
              <a:pathLst>
                <a:path w="22457663" h="15942056">
                  <a:moveTo>
                    <a:pt x="0" y="0"/>
                  </a:moveTo>
                  <a:lnTo>
                    <a:pt x="22457663" y="0"/>
                  </a:lnTo>
                  <a:lnTo>
                    <a:pt x="22457663" y="15942056"/>
                  </a:lnTo>
                  <a:lnTo>
                    <a:pt x="0" y="159420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9" b="-79"/>
              </a:stretch>
            </a:blipFill>
          </p:spPr>
        </p:sp>
      </p:grpSp>
      <p:sp>
        <p:nvSpPr>
          <p:cNvPr id="5" name="TextBox 5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4056510" y="4398897"/>
            <a:ext cx="7538082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PART FIVE</a:t>
            </a:r>
            <a:endParaRPr lang="en-US" sz="72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6" name="TextBox 6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4151376" y="5479288"/>
            <a:ext cx="4590288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人员组成</a:t>
            </a:r>
            <a:endParaRPr lang="en-US" sz="30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5783028" y="6399022"/>
            <a:ext cx="1431588" cy="397764"/>
            <a:chOff x="0" y="0"/>
            <a:chExt cx="1908784" cy="530352"/>
          </a:xfrm>
        </p:grpSpPr>
        <p:sp>
          <p:nvSpPr>
            <p:cNvPr id="8" name="Freeform 8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1908810" cy="530352"/>
            </a:xfrm>
            <a:custGeom>
              <a:avLst/>
              <a:gdLst/>
              <a:ahLst/>
              <a:cxnLst/>
              <a:rect l="l" t="t" r="r" b="b"/>
              <a:pathLst>
                <a:path w="1908810" h="530352">
                  <a:moveTo>
                    <a:pt x="0" y="0"/>
                  </a:moveTo>
                  <a:lnTo>
                    <a:pt x="1908810" y="0"/>
                  </a:lnTo>
                  <a:lnTo>
                    <a:pt x="1908810" y="530352"/>
                  </a:lnTo>
                  <a:lnTo>
                    <a:pt x="0" y="530352"/>
                  </a:lnTo>
                  <a:close/>
                </a:path>
              </a:pathLst>
            </a:custGeom>
            <a:solidFill>
              <a:srgbClr val="262626"/>
            </a:solidFill>
          </p:spPr>
        </p:sp>
      </p:grpSp>
      <p:sp>
        <p:nvSpPr>
          <p:cNvPr id="9" name="TextBox 9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6080760" y="6432400"/>
            <a:ext cx="1124712" cy="34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START→</a:t>
            </a:r>
            <a:endParaRPr lang="en-US" sz="18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-441960" y="2750820"/>
            <a:ext cx="300136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"/>
              </a:lnSpc>
            </a:pPr>
            <a:r>
              <a:rPr lang="en-US" sz="15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7d195523061f1c03a90ee8e42cb24248e56383cd534985688F9F494128731F165EE95AB4B0C0A38076AAEA07667B1565C446FC45FF01DFB0E885BCDBDF3A284F3DB14DA61DD97F0BAB2E6C668FB4931972B188F3D7CE0CF23696CEF5693A64D53C8FB1F0925ED8BBF9C215EAD4326740F00D499DB15BFCD5E15A56FD8CC2D4B1F17509DE0C17F06617875BF3885BF1D</a:t>
            </a:r>
            <a:endParaRPr lang="en-US" sz="15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0" y="9217843"/>
            <a:ext cx="11470629" cy="1069157"/>
            <a:chOff x="0" y="0"/>
            <a:chExt cx="15294171" cy="1425543"/>
          </a:xfrm>
        </p:grpSpPr>
        <p:grpSp>
          <p:nvGrpSpPr>
            <p:cNvPr id="12" name="Group 12"/>
            <p:cNvGrpSpPr/>
            <p:nvPr/>
          </p:nvGrpSpPr>
          <p:grpSpPr>
            <a:xfrm rot="0">
              <a:off x="0" y="0"/>
              <a:ext cx="11529071" cy="1425543"/>
              <a:chOff x="0" y="0"/>
              <a:chExt cx="11503508" cy="1422382"/>
            </a:xfrm>
          </p:grpSpPr>
          <p:sp>
            <p:nvSpPr>
              <p:cNvPr id="13" name="Freeform 13" descr="e7d195523061f1c03a90ee8e42cb24248e56383cd534985688F9F494128731F165EE95AB4B0C0A38076AAEA07667B1565C446FC45FF01DFB0E885BCDBDF3A284F3DB14DA61DD97F0BAB2E6C668FB4931972B188F3D7CE0CF23696CEF5693A64D53C8FB1F0925ED8BBF9C215EAD4326740F00D499DB15BFCD5E15A56..."/>
              <p:cNvSpPr/>
              <p:nvPr/>
            </p:nvSpPr>
            <p:spPr>
              <a:xfrm>
                <a:off x="0" y="0"/>
                <a:ext cx="11503533" cy="1422382"/>
              </a:xfrm>
              <a:custGeom>
                <a:avLst/>
                <a:gdLst/>
                <a:ahLst/>
                <a:cxnLst/>
                <a:rect l="l" t="t" r="r" b="b"/>
                <a:pathLst>
                  <a:path w="11503533" h="1422382">
                    <a:moveTo>
                      <a:pt x="0" y="0"/>
                    </a:moveTo>
                    <a:lnTo>
                      <a:pt x="11503533" y="0"/>
                    </a:lnTo>
                    <a:lnTo>
                      <a:pt x="11503533" y="1422382"/>
                    </a:lnTo>
                    <a:lnTo>
                      <a:pt x="0" y="142238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FC4CB">
                      <a:alpha val="100000"/>
                    </a:srgbClr>
                  </a:gs>
                  <a:gs pos="57000">
                    <a:srgbClr val="F2F2F2">
                      <a:alpha val="100000"/>
                    </a:srgbClr>
                  </a:gs>
                  <a:gs pos="82000">
                    <a:srgbClr val="FFFFFF">
                      <a:alpha val="100000"/>
                    </a:srgbClr>
                  </a:gs>
                  <a:gs pos="100000">
                    <a:srgbClr val="F2F2F2">
                      <a:alpha val="100000"/>
                    </a:srgbClr>
                  </a:gs>
                </a:gsLst>
                <a:lin ang="16200000"/>
              </a:gradFill>
            </p:spPr>
          </p:sp>
        </p:grpSp>
        <p:sp>
          <p:nvSpPr>
            <p:cNvPr id="14" name="TextBox 14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 txBox="1"/>
            <p:nvPr/>
          </p:nvSpPr>
          <p:spPr>
            <a:xfrm>
              <a:off x="522495" y="374006"/>
              <a:ext cx="14771677" cy="1046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50"/>
                </a:lnSpc>
              </a:pPr>
              <a:r>
                <a:rPr lang="en-US" sz="2375" spc="16">
                  <a:solidFill>
                    <a:srgbClr val="5C5C5C"/>
                  </a:solidFill>
                  <a:latin typeface="字由点字倔强黑" panose="00020600040101010101" charset="-122"/>
                  <a:ea typeface="字由点字倔强黑" panose="00020600040101010101" charset="-122"/>
                  <a:cs typeface="字由点字倔强黑" panose="00020600040101010101" charset="-122"/>
                  <a:sym typeface="字由点字倔强黑" panose="00020600040101010101" charset="-122"/>
                </a:rPr>
                <a:t>慧瞳卫士--基于多模态融合的动态导航自主搜救机器人</a:t>
              </a:r>
              <a:endParaRPr lang="en-US" sz="2375" spc="16">
                <a:solidFill>
                  <a:srgbClr val="5C5C5C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endParaRPr>
            </a:p>
            <a:p>
              <a:pPr algn="just">
                <a:lnSpc>
                  <a:spcPts val="3990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8024289" y="3495675"/>
            <a:ext cx="2248948" cy="31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5"/>
              </a:lnSpc>
            </a:pPr>
            <a:r>
              <a:rPr lang="en-US" sz="2300" b="1" spc="383">
                <a:solidFill>
                  <a:srgbClr val="262626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机器人总动员</a:t>
            </a:r>
            <a:endParaRPr lang="en-US" sz="2300" b="1" spc="383">
              <a:solidFill>
                <a:srgbClr val="262626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4" name="TextBox 4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2757072" y="5740693"/>
            <a:ext cx="1976504" cy="31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5"/>
              </a:lnSpc>
            </a:pPr>
            <a:r>
              <a:rPr lang="en-US" sz="2300" b="1" spc="383">
                <a:solidFill>
                  <a:srgbClr val="262626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孙家俊</a:t>
            </a:r>
            <a:endParaRPr lang="en-US" sz="2300" b="1" spc="383">
              <a:solidFill>
                <a:srgbClr val="262626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5" name="TextBox 5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5940920" y="5740693"/>
            <a:ext cx="1138536" cy="31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2300" b="1" spc="383">
                <a:solidFill>
                  <a:srgbClr val="262626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陈煜琳</a:t>
            </a:r>
            <a:endParaRPr lang="en-US" sz="2300" b="1" spc="383">
              <a:solidFill>
                <a:srgbClr val="262626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6" name="TextBox 6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8450304" y="5740693"/>
            <a:ext cx="1387400" cy="31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2300" b="1" spc="383">
                <a:solidFill>
                  <a:srgbClr val="262626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欧阳亿</a:t>
            </a:r>
            <a:endParaRPr lang="en-US" sz="2300" b="1" spc="383">
              <a:solidFill>
                <a:srgbClr val="262626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TextBox 7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11284299" y="5740693"/>
            <a:ext cx="1118096" cy="31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2300" b="1" spc="383">
                <a:solidFill>
                  <a:srgbClr val="262626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孙臻德</a:t>
            </a:r>
            <a:endParaRPr lang="en-US" sz="2300" b="1" spc="383">
              <a:solidFill>
                <a:srgbClr val="262626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8" name="TextBox 8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13850189" y="5740693"/>
            <a:ext cx="1384995" cy="31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2300" b="1" spc="383">
                <a:solidFill>
                  <a:srgbClr val="262626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胡梦</a:t>
            </a:r>
            <a:endParaRPr lang="en-US" sz="2300" b="1" spc="383">
              <a:solidFill>
                <a:srgbClr val="262626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9" name="TextBox 9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2757072" y="7912199"/>
            <a:ext cx="2456740" cy="198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30"/>
              </a:lnSpc>
            </a:pPr>
            <a:r>
              <a:rPr lang="en-US" sz="1800" b="1" spc="299">
                <a:solidFill>
                  <a:srgbClr val="262626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负责搭建小车的核心框架，在Jetson </a:t>
            </a:r>
            <a:r>
              <a:rPr lang="en-US" sz="1800" b="1" spc="299">
                <a:solidFill>
                  <a:srgbClr val="262626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Nano主机上部署和调试系统所需的算法模块 。集成2D激光雷达和深度摄像头等传感器，并确保各硬件模块正常协同工作 。</a:t>
            </a:r>
            <a:endParaRPr lang="en-US" sz="1800" b="1" spc="299">
              <a:solidFill>
                <a:srgbClr val="262626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10" name="TextBox 10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5802463" y="8040024"/>
            <a:ext cx="1415450" cy="133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30"/>
              </a:lnSpc>
            </a:pPr>
            <a:r>
              <a:rPr lang="en-US" sz="1800" b="1" spc="299">
                <a:solidFill>
                  <a:srgbClr val="262626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负责计划书的项目背景、市场分析以及团队介绍部分的撰写。</a:t>
            </a:r>
            <a:endParaRPr lang="en-US" sz="1800" b="1" spc="299">
              <a:solidFill>
                <a:srgbClr val="262626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11" name="TextBox 11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11072703" y="8094698"/>
            <a:ext cx="2216714" cy="1550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30"/>
              </a:lnSpc>
            </a:pPr>
            <a:r>
              <a:rPr lang="en-US" sz="1800" b="1" spc="298">
                <a:solidFill>
                  <a:srgbClr val="262626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负责财务管理及项目整体成效分析方面，对项目进行统筹规划；采用Y</a:t>
            </a:r>
            <a:r>
              <a:rPr lang="en-US" sz="1800" b="1" spc="298">
                <a:solidFill>
                  <a:srgbClr val="262626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OLOv8模型进行火势预测。</a:t>
            </a:r>
            <a:endParaRPr lang="en-US" sz="1800" b="1" spc="298">
              <a:solidFill>
                <a:srgbClr val="262626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  <a:p>
            <a:pPr algn="just">
              <a:lnSpc>
                <a:spcPts val="1730"/>
              </a:lnSpc>
            </a:pPr>
          </a:p>
        </p:txBody>
      </p:sp>
      <p:sp>
        <p:nvSpPr>
          <p:cNvPr id="12" name="Freeform 12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8826375" y="2583280"/>
            <a:ext cx="635246" cy="635246"/>
          </a:xfrm>
          <a:custGeom>
            <a:avLst/>
            <a:gdLst/>
            <a:ahLst/>
            <a:cxnLst/>
            <a:rect l="l" t="t" r="r" b="b"/>
            <a:pathLst>
              <a:path w="635246" h="635246">
                <a:moveTo>
                  <a:pt x="0" y="0"/>
                </a:moveTo>
                <a:lnTo>
                  <a:pt x="635245" y="0"/>
                </a:lnTo>
                <a:lnTo>
                  <a:pt x="635245" y="635246"/>
                </a:lnTo>
                <a:lnTo>
                  <a:pt x="0" y="635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8826382" y="4926708"/>
            <a:ext cx="635246" cy="523263"/>
          </a:xfrm>
          <a:custGeom>
            <a:avLst/>
            <a:gdLst/>
            <a:ahLst/>
            <a:cxnLst/>
            <a:rect l="l" t="t" r="r" b="b"/>
            <a:pathLst>
              <a:path w="635246" h="523263">
                <a:moveTo>
                  <a:pt x="0" y="0"/>
                </a:moveTo>
                <a:lnTo>
                  <a:pt x="635246" y="0"/>
                </a:lnTo>
                <a:lnTo>
                  <a:pt x="635246" y="523263"/>
                </a:lnTo>
                <a:lnTo>
                  <a:pt x="0" y="523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11525718" y="4870716"/>
            <a:ext cx="635245" cy="635246"/>
          </a:xfrm>
          <a:custGeom>
            <a:avLst/>
            <a:gdLst/>
            <a:ahLst/>
            <a:cxnLst/>
            <a:rect l="l" t="t" r="r" b="b"/>
            <a:pathLst>
              <a:path w="635245" h="635246">
                <a:moveTo>
                  <a:pt x="0" y="0"/>
                </a:moveTo>
                <a:lnTo>
                  <a:pt x="635245" y="0"/>
                </a:lnTo>
                <a:lnTo>
                  <a:pt x="635245" y="635245"/>
                </a:lnTo>
                <a:lnTo>
                  <a:pt x="0" y="6352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3427695" y="4992045"/>
            <a:ext cx="635246" cy="411175"/>
          </a:xfrm>
          <a:custGeom>
            <a:avLst/>
            <a:gdLst/>
            <a:ahLst/>
            <a:cxnLst/>
            <a:rect l="l" t="t" r="r" b="b"/>
            <a:pathLst>
              <a:path w="635246" h="411175">
                <a:moveTo>
                  <a:pt x="0" y="0"/>
                </a:moveTo>
                <a:lnTo>
                  <a:pt x="635245" y="0"/>
                </a:lnTo>
                <a:lnTo>
                  <a:pt x="635245" y="411175"/>
                </a:lnTo>
                <a:lnTo>
                  <a:pt x="0" y="4111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6127036" y="4870716"/>
            <a:ext cx="635246" cy="635246"/>
          </a:xfrm>
          <a:custGeom>
            <a:avLst/>
            <a:gdLst/>
            <a:ahLst/>
            <a:cxnLst/>
            <a:rect l="l" t="t" r="r" b="b"/>
            <a:pathLst>
              <a:path w="635246" h="635246">
                <a:moveTo>
                  <a:pt x="0" y="0"/>
                </a:moveTo>
                <a:lnTo>
                  <a:pt x="635246" y="0"/>
                </a:lnTo>
                <a:lnTo>
                  <a:pt x="635246" y="635245"/>
                </a:lnTo>
                <a:lnTo>
                  <a:pt x="0" y="6352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14224978" y="4870716"/>
            <a:ext cx="635410" cy="635246"/>
          </a:xfrm>
          <a:custGeom>
            <a:avLst/>
            <a:gdLst/>
            <a:ahLst/>
            <a:cxnLst/>
            <a:rect l="l" t="t" r="r" b="b"/>
            <a:pathLst>
              <a:path w="635410" h="635246">
                <a:moveTo>
                  <a:pt x="0" y="0"/>
                </a:moveTo>
                <a:lnTo>
                  <a:pt x="635411" y="0"/>
                </a:lnTo>
                <a:lnTo>
                  <a:pt x="635411" y="635245"/>
                </a:lnTo>
                <a:lnTo>
                  <a:pt x="0" y="6352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11525716" y="7220600"/>
            <a:ext cx="635246" cy="579228"/>
          </a:xfrm>
          <a:custGeom>
            <a:avLst/>
            <a:gdLst/>
            <a:ahLst/>
            <a:cxnLst/>
            <a:rect l="l" t="t" r="r" b="b"/>
            <a:pathLst>
              <a:path w="635246" h="579228">
                <a:moveTo>
                  <a:pt x="0" y="0"/>
                </a:moveTo>
                <a:lnTo>
                  <a:pt x="635246" y="0"/>
                </a:lnTo>
                <a:lnTo>
                  <a:pt x="635246" y="579228"/>
                </a:lnTo>
                <a:lnTo>
                  <a:pt x="0" y="57922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6127035" y="7192591"/>
            <a:ext cx="635246" cy="635260"/>
          </a:xfrm>
          <a:custGeom>
            <a:avLst/>
            <a:gdLst/>
            <a:ahLst/>
            <a:cxnLst/>
            <a:rect l="l" t="t" r="r" b="b"/>
            <a:pathLst>
              <a:path w="635246" h="635260">
                <a:moveTo>
                  <a:pt x="0" y="0"/>
                </a:moveTo>
                <a:lnTo>
                  <a:pt x="635245" y="0"/>
                </a:lnTo>
                <a:lnTo>
                  <a:pt x="635245" y="635261"/>
                </a:lnTo>
                <a:lnTo>
                  <a:pt x="0" y="63526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3427695" y="7164582"/>
            <a:ext cx="635246" cy="635246"/>
          </a:xfrm>
          <a:custGeom>
            <a:avLst/>
            <a:gdLst/>
            <a:ahLst/>
            <a:cxnLst/>
            <a:rect l="l" t="t" r="r" b="b"/>
            <a:pathLst>
              <a:path w="635246" h="635246">
                <a:moveTo>
                  <a:pt x="0" y="0"/>
                </a:moveTo>
                <a:lnTo>
                  <a:pt x="635245" y="0"/>
                </a:lnTo>
                <a:lnTo>
                  <a:pt x="635245" y="635246"/>
                </a:lnTo>
                <a:lnTo>
                  <a:pt x="0" y="63524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1" name="AutoShape 21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3029">
            <a:off x="3740552" y="4194266"/>
            <a:ext cx="10806895" cy="0"/>
          </a:xfrm>
          <a:prstGeom prst="line">
            <a:avLst/>
          </a:prstGeom>
          <a:ln w="9525" cap="rnd">
            <a:solidFill>
              <a:srgbClr val="2626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5290197">
            <a:off x="9010824" y="4049972"/>
            <a:ext cx="298264" cy="0"/>
          </a:xfrm>
          <a:prstGeom prst="line">
            <a:avLst/>
          </a:prstGeom>
          <a:ln w="9525" cap="rnd">
            <a:solidFill>
              <a:srgbClr val="2626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5325616">
            <a:off x="3525194" y="4409575"/>
            <a:ext cx="440247" cy="0"/>
          </a:xfrm>
          <a:prstGeom prst="line">
            <a:avLst/>
          </a:prstGeom>
          <a:ln w="9525" cap="rnd">
            <a:solidFill>
              <a:srgbClr val="2626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5325616">
            <a:off x="14322560" y="4409575"/>
            <a:ext cx="440247" cy="0"/>
          </a:xfrm>
          <a:prstGeom prst="line">
            <a:avLst/>
          </a:prstGeom>
          <a:ln w="9525" cap="rnd">
            <a:solidFill>
              <a:srgbClr val="2626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5325616">
            <a:off x="11636502" y="4409575"/>
            <a:ext cx="440247" cy="0"/>
          </a:xfrm>
          <a:prstGeom prst="line">
            <a:avLst/>
          </a:prstGeom>
          <a:ln w="9525" cap="rnd">
            <a:solidFill>
              <a:srgbClr val="2626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5325616">
            <a:off x="8939832" y="4409575"/>
            <a:ext cx="440247" cy="0"/>
          </a:xfrm>
          <a:prstGeom prst="line">
            <a:avLst/>
          </a:prstGeom>
          <a:ln w="9525" cap="rnd">
            <a:solidFill>
              <a:srgbClr val="2626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5325616">
            <a:off x="6224534" y="4409575"/>
            <a:ext cx="440247" cy="0"/>
          </a:xfrm>
          <a:prstGeom prst="line">
            <a:avLst/>
          </a:prstGeom>
          <a:ln w="9525" cap="rnd">
            <a:solidFill>
              <a:srgbClr val="2626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5325616">
            <a:off x="3525194" y="6562667"/>
            <a:ext cx="440247" cy="0"/>
          </a:xfrm>
          <a:prstGeom prst="line">
            <a:avLst/>
          </a:prstGeom>
          <a:ln w="9525" cap="rnd">
            <a:solidFill>
              <a:srgbClr val="2626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5325616">
            <a:off x="6221868" y="6562667"/>
            <a:ext cx="440247" cy="0"/>
          </a:xfrm>
          <a:prstGeom prst="line">
            <a:avLst/>
          </a:prstGeom>
          <a:ln w="9525" cap="rnd">
            <a:solidFill>
              <a:srgbClr val="2626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5325616">
            <a:off x="11621871" y="6562667"/>
            <a:ext cx="440247" cy="0"/>
          </a:xfrm>
          <a:prstGeom prst="line">
            <a:avLst/>
          </a:prstGeom>
          <a:ln w="9525" cap="rnd">
            <a:solidFill>
              <a:srgbClr val="2626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31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7193901" y="1145005"/>
            <a:ext cx="4667487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b="1">
                <a:solidFill>
                  <a:srgbClr val="262626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团队介绍</a:t>
            </a:r>
            <a:endParaRPr lang="en-US" sz="6600" b="1">
              <a:solidFill>
                <a:srgbClr val="262626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32" name="AutoShape 32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273221">
            <a:off x="-29711" y="5919078"/>
            <a:ext cx="719833" cy="0"/>
          </a:xfrm>
          <a:prstGeom prst="line">
            <a:avLst/>
          </a:prstGeom>
          <a:ln w="28575" cap="rnd">
            <a:solidFill>
              <a:srgbClr val="1D46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273221">
            <a:off x="-29711" y="6316858"/>
            <a:ext cx="719833" cy="0"/>
          </a:xfrm>
          <a:prstGeom prst="line">
            <a:avLst/>
          </a:prstGeom>
          <a:ln w="28575" cap="rnd">
            <a:solidFill>
              <a:srgbClr val="1D46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273221">
            <a:off x="-29711" y="6714639"/>
            <a:ext cx="719833" cy="0"/>
          </a:xfrm>
          <a:prstGeom prst="line">
            <a:avLst/>
          </a:prstGeom>
          <a:ln w="28575" cap="rnd">
            <a:solidFill>
              <a:srgbClr val="1D46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5" name="Group 35"/>
          <p:cNvGrpSpPr>
            <a:grpSpLocks noChangeAspect="1"/>
          </p:cNvGrpSpPr>
          <p:nvPr/>
        </p:nvGrpSpPr>
        <p:grpSpPr>
          <a:xfrm rot="0">
            <a:off x="0" y="30652"/>
            <a:ext cx="9198864" cy="4611464"/>
            <a:chOff x="0" y="0"/>
            <a:chExt cx="12265152" cy="6148618"/>
          </a:xfrm>
        </p:grpSpPr>
        <p:sp>
          <p:nvSpPr>
            <p:cNvPr id="36" name="Freeform 36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12265152" cy="6148578"/>
            </a:xfrm>
            <a:custGeom>
              <a:avLst/>
              <a:gdLst/>
              <a:ahLst/>
              <a:cxnLst/>
              <a:rect l="l" t="t" r="r" b="b"/>
              <a:pathLst>
                <a:path w="12265152" h="6148578">
                  <a:moveTo>
                    <a:pt x="0" y="0"/>
                  </a:moveTo>
                  <a:lnTo>
                    <a:pt x="12265152" y="0"/>
                  </a:lnTo>
                  <a:lnTo>
                    <a:pt x="12265152" y="6148578"/>
                  </a:lnTo>
                  <a:lnTo>
                    <a:pt x="0" y="6148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b="-77"/>
              </a:stretch>
            </a:blipFill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 rot="0">
            <a:off x="11740896" y="-54867"/>
            <a:ext cx="6583680" cy="4032502"/>
            <a:chOff x="0" y="0"/>
            <a:chExt cx="8778240" cy="5376670"/>
          </a:xfrm>
        </p:grpSpPr>
        <p:sp>
          <p:nvSpPr>
            <p:cNvPr id="38" name="Freeform 38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 flipV="1">
              <a:off x="0" y="0"/>
              <a:ext cx="8778240" cy="5376672"/>
            </a:xfrm>
            <a:custGeom>
              <a:avLst/>
              <a:gdLst/>
              <a:ahLst/>
              <a:cxnLst/>
              <a:rect l="l" t="t" r="r" b="b"/>
              <a:pathLst>
                <a:path w="8778240" h="5376672">
                  <a:moveTo>
                    <a:pt x="0" y="5376672"/>
                  </a:moveTo>
                  <a:lnTo>
                    <a:pt x="8778240" y="5376672"/>
                  </a:lnTo>
                  <a:lnTo>
                    <a:pt x="8778240" y="0"/>
                  </a:lnTo>
                  <a:lnTo>
                    <a:pt x="0" y="0"/>
                  </a:lnTo>
                  <a:lnTo>
                    <a:pt x="0" y="5376672"/>
                  </a:lnTo>
                  <a:close/>
                </a:path>
              </a:pathLst>
            </a:custGeom>
            <a:blipFill>
              <a:blip r:embed="rId22"/>
              <a:stretch>
                <a:fillRect l="9961" b="-10"/>
              </a:stretch>
            </a:blipFill>
          </p:spPr>
        </p:sp>
      </p:grpSp>
      <p:sp>
        <p:nvSpPr>
          <p:cNvPr id="39" name="TextBox 39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13879967" y="7912199"/>
            <a:ext cx="2579083" cy="1769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30"/>
              </a:lnSpc>
            </a:pPr>
            <a:r>
              <a:rPr lang="en-US" sz="1800" b="1" spc="299">
                <a:solidFill>
                  <a:srgbClr val="262626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负责电机控制模块，电机选型、PWM调速程序开发，通过闭环反馈（如编码器+P</a:t>
            </a:r>
            <a:r>
              <a:rPr lang="en-US" sz="1800" b="1" spc="299">
                <a:solidFill>
                  <a:srgbClr val="262626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ID）实现稳定运行，并与主控模块对接执行运动指令，同时做好过流保护。</a:t>
            </a:r>
            <a:endParaRPr lang="en-US" sz="1800" b="1" spc="299">
              <a:solidFill>
                <a:srgbClr val="262626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40" name="AutoShape 40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5325616">
            <a:off x="14319351" y="6626675"/>
            <a:ext cx="440247" cy="0"/>
          </a:xfrm>
          <a:prstGeom prst="line">
            <a:avLst/>
          </a:prstGeom>
          <a:ln w="9525" cap="rnd">
            <a:solidFill>
              <a:srgbClr val="2626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Freeform 41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14288601" y="7221402"/>
            <a:ext cx="534204" cy="533997"/>
          </a:xfrm>
          <a:custGeom>
            <a:avLst/>
            <a:gdLst/>
            <a:ahLst/>
            <a:cxnLst/>
            <a:rect l="l" t="t" r="r" b="b"/>
            <a:pathLst>
              <a:path w="534204" h="533997">
                <a:moveTo>
                  <a:pt x="0" y="0"/>
                </a:moveTo>
                <a:lnTo>
                  <a:pt x="534204" y="0"/>
                </a:lnTo>
                <a:lnTo>
                  <a:pt x="534204" y="533997"/>
                </a:lnTo>
                <a:lnTo>
                  <a:pt x="0" y="53399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8118040" y="8040024"/>
            <a:ext cx="2161648" cy="1769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30"/>
              </a:lnSpc>
            </a:pPr>
            <a:r>
              <a:rPr lang="en-US" sz="1800" b="1" spc="299">
                <a:solidFill>
                  <a:srgbClr val="262626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负责小车的肢体语言识别和追踪模块的设计与改进，采用Y</a:t>
            </a:r>
            <a:r>
              <a:rPr lang="en-US" sz="1800" b="1" spc="299">
                <a:solidFill>
                  <a:srgbClr val="262626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OLOv11-Pose模型进行人体检测，以及小车功能介绍视频的录制和剪辑。</a:t>
            </a:r>
            <a:endParaRPr lang="en-US" sz="1800" b="1" spc="299">
              <a:solidFill>
                <a:srgbClr val="262626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43" name="AutoShape 43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5325616">
            <a:off x="8923877" y="6599243"/>
            <a:ext cx="440247" cy="0"/>
          </a:xfrm>
          <a:prstGeom prst="line">
            <a:avLst/>
          </a:prstGeom>
          <a:ln w="9525" cap="rnd">
            <a:solidFill>
              <a:srgbClr val="2626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Freeform 44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8885490" y="7298586"/>
            <a:ext cx="533211" cy="533211"/>
          </a:xfrm>
          <a:custGeom>
            <a:avLst/>
            <a:gdLst/>
            <a:ahLst/>
            <a:cxnLst/>
            <a:rect l="l" t="t" r="r" b="b"/>
            <a:pathLst>
              <a:path w="533211" h="533211">
                <a:moveTo>
                  <a:pt x="0" y="0"/>
                </a:moveTo>
                <a:lnTo>
                  <a:pt x="533211" y="0"/>
                </a:lnTo>
                <a:lnTo>
                  <a:pt x="533211" y="533211"/>
                </a:lnTo>
                <a:lnTo>
                  <a:pt x="0" y="53321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5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-441960" y="2750820"/>
            <a:ext cx="300136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"/>
              </a:lnSpc>
            </a:pPr>
            <a:r>
              <a:rPr lang="en-US" sz="15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7d195523061f1c03a90ee8e42cb24248e56383cd534985688F9F494128731F165EE95AB4B0C0A38076AAEA07667B1565C446FC45FF01DFB0E885BCDBDF3A284F3DB14DA61DD97F0BAB2E6C668FB4931972B188F3D7CE0CF23696CEF5693A64D53C8FB1F0925ED8BBF9C215EAD4326740F00D499DB15BFCD5E15A56FD8CC2D4B1F17509DE0C17F06617875BF3885BF1D</a:t>
            </a:r>
            <a:endParaRPr lang="en-US" sz="15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46" name="Group 46"/>
          <p:cNvGrpSpPr/>
          <p:nvPr/>
        </p:nvGrpSpPr>
        <p:grpSpPr>
          <a:xfrm rot="0">
            <a:off x="-28575" y="0"/>
            <a:ext cx="11470629" cy="1069157"/>
            <a:chOff x="0" y="0"/>
            <a:chExt cx="15294171" cy="1425543"/>
          </a:xfrm>
        </p:grpSpPr>
        <p:grpSp>
          <p:nvGrpSpPr>
            <p:cNvPr id="47" name="Group 47"/>
            <p:cNvGrpSpPr/>
            <p:nvPr/>
          </p:nvGrpSpPr>
          <p:grpSpPr>
            <a:xfrm rot="0">
              <a:off x="0" y="0"/>
              <a:ext cx="11529071" cy="1425543"/>
              <a:chOff x="0" y="0"/>
              <a:chExt cx="11503508" cy="1422382"/>
            </a:xfrm>
          </p:grpSpPr>
          <p:sp>
            <p:nvSpPr>
              <p:cNvPr id="48" name="Freeform 48" descr="e7d195523061f1c03a90ee8e42cb24248e56383cd534985688F9F494128731F165EE95AB4B0C0A38076AAEA07667B1565C446FC45FF01DFB0E885BCDBDF3A284F3DB14DA61DD97F0BAB2E6C668FB4931972B188F3D7CE0CF23696CEF5693A64D53C8FB1F0925ED8BBF9C215EAD4326740F00D499DB15BFCD5E15A56..."/>
              <p:cNvSpPr/>
              <p:nvPr/>
            </p:nvSpPr>
            <p:spPr>
              <a:xfrm>
                <a:off x="0" y="0"/>
                <a:ext cx="11503533" cy="1422382"/>
              </a:xfrm>
              <a:custGeom>
                <a:avLst/>
                <a:gdLst/>
                <a:ahLst/>
                <a:cxnLst/>
                <a:rect l="l" t="t" r="r" b="b"/>
                <a:pathLst>
                  <a:path w="11503533" h="1422382">
                    <a:moveTo>
                      <a:pt x="0" y="0"/>
                    </a:moveTo>
                    <a:lnTo>
                      <a:pt x="11503533" y="0"/>
                    </a:lnTo>
                    <a:lnTo>
                      <a:pt x="11503533" y="1422382"/>
                    </a:lnTo>
                    <a:lnTo>
                      <a:pt x="0" y="142238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FC4CB">
                      <a:alpha val="100000"/>
                    </a:srgbClr>
                  </a:gs>
                  <a:gs pos="57000">
                    <a:srgbClr val="F2F2F2">
                      <a:alpha val="100000"/>
                    </a:srgbClr>
                  </a:gs>
                  <a:gs pos="82000">
                    <a:srgbClr val="FFFFFF">
                      <a:alpha val="100000"/>
                    </a:srgbClr>
                  </a:gs>
                  <a:gs pos="100000">
                    <a:srgbClr val="F2F2F2">
                      <a:alpha val="100000"/>
                    </a:srgbClr>
                  </a:gs>
                </a:gsLst>
                <a:lin ang="16200000"/>
              </a:gradFill>
            </p:spPr>
          </p:sp>
        </p:grpSp>
        <p:sp>
          <p:nvSpPr>
            <p:cNvPr id="49" name="TextBox 49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 txBox="1"/>
            <p:nvPr/>
          </p:nvSpPr>
          <p:spPr>
            <a:xfrm>
              <a:off x="522495" y="374006"/>
              <a:ext cx="14771677" cy="1046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50"/>
                </a:lnSpc>
              </a:pPr>
              <a:r>
                <a:rPr lang="en-US" sz="2375" spc="16">
                  <a:solidFill>
                    <a:srgbClr val="5C5C5C"/>
                  </a:solidFill>
                  <a:latin typeface="字由点字倔强黑" panose="00020600040101010101" charset="-122"/>
                  <a:ea typeface="字由点字倔强黑" panose="00020600040101010101" charset="-122"/>
                  <a:cs typeface="字由点字倔强黑" panose="00020600040101010101" charset="-122"/>
                  <a:sym typeface="字由点字倔强黑" panose="00020600040101010101" charset="-122"/>
                </a:rPr>
                <a:t>慧瞳卫士--基于多模态融合的动态导航自主搜救机器人</a:t>
              </a:r>
              <a:endParaRPr lang="en-US" sz="2375" spc="16">
                <a:solidFill>
                  <a:srgbClr val="5C5C5C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endParaRPr>
            </a:p>
            <a:p>
              <a:pPr algn="just">
                <a:lnSpc>
                  <a:spcPts val="3990"/>
                </a:lnSpc>
              </a:pPr>
            </a:p>
          </p:txBody>
        </p:sp>
      </p:grp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0" y="-1623060"/>
            <a:ext cx="18288000" cy="13533120"/>
            <a:chOff x="0" y="0"/>
            <a:chExt cx="24384000" cy="18044160"/>
          </a:xfrm>
        </p:grpSpPr>
        <p:sp>
          <p:nvSpPr>
            <p:cNvPr id="3" name="Freeform 3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24384000" cy="18044161"/>
            </a:xfrm>
            <a:custGeom>
              <a:avLst/>
              <a:gdLst/>
              <a:ahLst/>
              <a:cxnLst/>
              <a:rect l="l" t="t" r="r" b="b"/>
              <a:pathLst>
                <a:path w="24384000" h="18044161">
                  <a:moveTo>
                    <a:pt x="0" y="0"/>
                  </a:moveTo>
                  <a:lnTo>
                    <a:pt x="24384000" y="0"/>
                  </a:lnTo>
                  <a:lnTo>
                    <a:pt x="24384000" y="18044161"/>
                  </a:lnTo>
                  <a:lnTo>
                    <a:pt x="0" y="1804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3" b="-1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4830186" y="3429000"/>
            <a:ext cx="8627631" cy="3429000"/>
            <a:chOff x="0" y="0"/>
            <a:chExt cx="11503508" cy="4572000"/>
          </a:xfrm>
        </p:grpSpPr>
        <p:sp>
          <p:nvSpPr>
            <p:cNvPr id="5" name="Freeform 5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11503533" cy="4572000"/>
            </a:xfrm>
            <a:custGeom>
              <a:avLst/>
              <a:gdLst/>
              <a:ahLst/>
              <a:cxnLst/>
              <a:rect l="l" t="t" r="r" b="b"/>
              <a:pathLst>
                <a:path w="11503533" h="4572000">
                  <a:moveTo>
                    <a:pt x="0" y="0"/>
                  </a:moveTo>
                  <a:lnTo>
                    <a:pt x="11503533" y="0"/>
                  </a:lnTo>
                  <a:lnTo>
                    <a:pt x="11503533" y="4572000"/>
                  </a:lnTo>
                  <a:lnTo>
                    <a:pt x="0" y="4572000"/>
                  </a:lnTo>
                  <a:close/>
                </a:path>
              </a:pathLst>
            </a:custGeom>
            <a:solidFill>
              <a:srgbClr val="262626"/>
            </a:solidFill>
          </p:spPr>
        </p:sp>
      </p:grpSp>
      <p:sp>
        <p:nvSpPr>
          <p:cNvPr id="6" name="TextBox 6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5244352" y="4379847"/>
            <a:ext cx="7799295" cy="1618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99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THANK YOU</a:t>
            </a:r>
            <a:endParaRPr lang="en-US" sz="99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7" name="TextBox 7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-441960" y="2750820"/>
            <a:ext cx="300136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"/>
              </a:lnSpc>
            </a:pPr>
            <a:r>
              <a:rPr lang="en-US" sz="15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7d195523061f1c03a90ee8e42cb24248e56383cd534985688F9F494128731F165EE95AB4B0C0A38076AAEA07667B1565C446FC45FF01DFB0E885BCDBDF3A284F3DB14DA61DD97F0BAB2E6C668FB4931972B188F3D7CE0CF23696CEF5693A64D53C8FB1F0925ED8BBF9C215EAD4326740F00D499DB15BFCD5E15A56FD8CC2D4B1F17509DE0C17F06617875BF3885BF1D</a:t>
            </a:r>
            <a:endParaRPr lang="en-US" sz="15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-141823" y="16693"/>
            <a:ext cx="11470629" cy="1069157"/>
            <a:chOff x="0" y="0"/>
            <a:chExt cx="15294171" cy="1425543"/>
          </a:xfrm>
        </p:grpSpPr>
        <p:grpSp>
          <p:nvGrpSpPr>
            <p:cNvPr id="9" name="Group 9"/>
            <p:cNvGrpSpPr/>
            <p:nvPr/>
          </p:nvGrpSpPr>
          <p:grpSpPr>
            <a:xfrm rot="0">
              <a:off x="0" y="0"/>
              <a:ext cx="11529071" cy="1425543"/>
              <a:chOff x="0" y="0"/>
              <a:chExt cx="11503508" cy="1422382"/>
            </a:xfrm>
          </p:grpSpPr>
          <p:sp>
            <p:nvSpPr>
              <p:cNvPr id="10" name="Freeform 10" descr="e7d195523061f1c03a90ee8e42cb24248e56383cd534985688F9F494128731F165EE95AB4B0C0A38076AAEA07667B1565C446FC45FF01DFB0E885BCDBDF3A284F3DB14DA61DD97F0BAB2E6C668FB4931972B188F3D7CE0CF23696CEF5693A64D53C8FB1F0925ED8BBF9C215EAD4326740F00D499DB15BFCD5E15A56..."/>
              <p:cNvSpPr/>
              <p:nvPr/>
            </p:nvSpPr>
            <p:spPr>
              <a:xfrm>
                <a:off x="0" y="0"/>
                <a:ext cx="11503533" cy="1422382"/>
              </a:xfrm>
              <a:custGeom>
                <a:avLst/>
                <a:gdLst/>
                <a:ahLst/>
                <a:cxnLst/>
                <a:rect l="l" t="t" r="r" b="b"/>
                <a:pathLst>
                  <a:path w="11503533" h="1422382">
                    <a:moveTo>
                      <a:pt x="0" y="0"/>
                    </a:moveTo>
                    <a:lnTo>
                      <a:pt x="11503533" y="0"/>
                    </a:lnTo>
                    <a:lnTo>
                      <a:pt x="11503533" y="1422382"/>
                    </a:lnTo>
                    <a:lnTo>
                      <a:pt x="0" y="142238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FC4CB">
                      <a:alpha val="100000"/>
                    </a:srgbClr>
                  </a:gs>
                  <a:gs pos="57000">
                    <a:srgbClr val="F2F2F2">
                      <a:alpha val="100000"/>
                    </a:srgbClr>
                  </a:gs>
                  <a:gs pos="82000">
                    <a:srgbClr val="FFFFFF">
                      <a:alpha val="100000"/>
                    </a:srgbClr>
                  </a:gs>
                  <a:gs pos="100000">
                    <a:srgbClr val="F2F2F2">
                      <a:alpha val="100000"/>
                    </a:srgbClr>
                  </a:gs>
                </a:gsLst>
                <a:lin ang="16200000"/>
              </a:gradFill>
            </p:spPr>
          </p:sp>
        </p:grpSp>
        <p:sp>
          <p:nvSpPr>
            <p:cNvPr id="11" name="TextBox 11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 txBox="1"/>
            <p:nvPr/>
          </p:nvSpPr>
          <p:spPr>
            <a:xfrm>
              <a:off x="522495" y="374006"/>
              <a:ext cx="14771677" cy="1046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50"/>
                </a:lnSpc>
              </a:pPr>
              <a:r>
                <a:rPr lang="en-US" sz="2375" spc="16">
                  <a:solidFill>
                    <a:srgbClr val="5C5C5C"/>
                  </a:solidFill>
                  <a:latin typeface="字由点字倔强黑" panose="00020600040101010101" charset="-122"/>
                  <a:ea typeface="字由点字倔强黑" panose="00020600040101010101" charset="-122"/>
                  <a:cs typeface="字由点字倔强黑" panose="00020600040101010101" charset="-122"/>
                  <a:sym typeface="字由点字倔强黑" panose="00020600040101010101" charset="-122"/>
                </a:rPr>
                <a:t>慧瞳卫士--基于多模态融合的动态导航自主搜救机器人</a:t>
              </a:r>
              <a:endParaRPr lang="en-US" sz="2375" spc="16">
                <a:solidFill>
                  <a:srgbClr val="5C5C5C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endParaRPr>
            </a:p>
            <a:p>
              <a:pPr algn="just">
                <a:lnSpc>
                  <a:spcPts val="399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5000">
              <a:srgbClr val="595959">
                <a:alpha val="36000"/>
              </a:srgbClr>
            </a:gs>
            <a:gs pos="100000">
              <a:srgbClr val="F2F2F2">
                <a:alpha val="58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5400000">
            <a:off x="-2802188" y="1807176"/>
            <a:ext cx="13901352" cy="10287000"/>
            <a:chOff x="0" y="0"/>
            <a:chExt cx="18535136" cy="13716000"/>
          </a:xfrm>
        </p:grpSpPr>
        <p:sp>
          <p:nvSpPr>
            <p:cNvPr id="3" name="Freeform 3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18535142" cy="13716000"/>
            </a:xfrm>
            <a:custGeom>
              <a:avLst/>
              <a:gdLst/>
              <a:ahLst/>
              <a:cxnLst/>
              <a:rect l="l" t="t" r="r" b="b"/>
              <a:pathLst>
                <a:path w="18535142" h="13716000">
                  <a:moveTo>
                    <a:pt x="0" y="0"/>
                  </a:moveTo>
                  <a:lnTo>
                    <a:pt x="18535142" y="0"/>
                  </a:lnTo>
                  <a:lnTo>
                    <a:pt x="18535142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6" r="-6"/>
              </a:stretch>
            </a:blipFill>
          </p:spPr>
        </p:sp>
      </p:grpSp>
      <p:sp>
        <p:nvSpPr>
          <p:cNvPr id="4" name="AutoShape 4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273221">
            <a:off x="-29711" y="5919078"/>
            <a:ext cx="719833" cy="0"/>
          </a:xfrm>
          <a:prstGeom prst="line">
            <a:avLst/>
          </a:prstGeom>
          <a:ln w="28575" cap="rnd">
            <a:solidFill>
              <a:srgbClr val="1D46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273221">
            <a:off x="-29711" y="6316858"/>
            <a:ext cx="719833" cy="0"/>
          </a:xfrm>
          <a:prstGeom prst="line">
            <a:avLst/>
          </a:prstGeom>
          <a:ln w="28575" cap="rnd">
            <a:solidFill>
              <a:srgbClr val="1D46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273221">
            <a:off x="-29711" y="6714639"/>
            <a:ext cx="719833" cy="0"/>
          </a:xfrm>
          <a:prstGeom prst="line">
            <a:avLst/>
          </a:prstGeom>
          <a:ln w="28575" cap="rnd">
            <a:solidFill>
              <a:srgbClr val="1D46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9381751" y="3161572"/>
            <a:ext cx="449601" cy="611056"/>
          </a:xfrm>
          <a:custGeom>
            <a:avLst/>
            <a:gdLst/>
            <a:ahLst/>
            <a:cxnLst/>
            <a:rect l="l" t="t" r="r" b="b"/>
            <a:pathLst>
              <a:path w="449601" h="611056">
                <a:moveTo>
                  <a:pt x="0" y="0"/>
                </a:moveTo>
                <a:lnTo>
                  <a:pt x="449601" y="0"/>
                </a:lnTo>
                <a:lnTo>
                  <a:pt x="449601" y="611056"/>
                </a:lnTo>
                <a:lnTo>
                  <a:pt x="0" y="611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9417694" y="8856152"/>
            <a:ext cx="503420" cy="611058"/>
          </a:xfrm>
          <a:custGeom>
            <a:avLst/>
            <a:gdLst/>
            <a:ahLst/>
            <a:cxnLst/>
            <a:rect l="l" t="t" r="r" b="b"/>
            <a:pathLst>
              <a:path w="503420" h="611058">
                <a:moveTo>
                  <a:pt x="0" y="0"/>
                </a:moveTo>
                <a:lnTo>
                  <a:pt x="503420" y="0"/>
                </a:lnTo>
                <a:lnTo>
                  <a:pt x="503420" y="611058"/>
                </a:lnTo>
                <a:lnTo>
                  <a:pt x="0" y="611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9291988" y="1261825"/>
            <a:ext cx="629126" cy="629125"/>
          </a:xfrm>
          <a:custGeom>
            <a:avLst/>
            <a:gdLst/>
            <a:ahLst/>
            <a:cxnLst/>
            <a:rect l="l" t="t" r="r" b="b"/>
            <a:pathLst>
              <a:path w="629126" h="629125">
                <a:moveTo>
                  <a:pt x="0" y="0"/>
                </a:moveTo>
                <a:lnTo>
                  <a:pt x="629126" y="0"/>
                </a:lnTo>
                <a:lnTo>
                  <a:pt x="629126" y="629125"/>
                </a:lnTo>
                <a:lnTo>
                  <a:pt x="0" y="6291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9224202" y="6950676"/>
            <a:ext cx="764699" cy="629126"/>
          </a:xfrm>
          <a:custGeom>
            <a:avLst/>
            <a:gdLst/>
            <a:ahLst/>
            <a:cxnLst/>
            <a:rect l="l" t="t" r="r" b="b"/>
            <a:pathLst>
              <a:path w="764699" h="629126">
                <a:moveTo>
                  <a:pt x="0" y="0"/>
                </a:moveTo>
                <a:lnTo>
                  <a:pt x="764698" y="0"/>
                </a:lnTo>
                <a:lnTo>
                  <a:pt x="764698" y="629126"/>
                </a:lnTo>
                <a:lnTo>
                  <a:pt x="0" y="6291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442533" y="1000125"/>
            <a:ext cx="456132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0420AC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项目简介</a:t>
            </a:r>
            <a:endParaRPr lang="en-US" sz="7200" b="1">
              <a:solidFill>
                <a:srgbClr val="0420AC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40239" y="8575358"/>
            <a:ext cx="500755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0420AC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人员组成</a:t>
            </a:r>
            <a:endParaRPr lang="en-US" sz="7200" b="1">
              <a:solidFill>
                <a:srgbClr val="0420AC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442533" y="2890837"/>
            <a:ext cx="5644318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0420AC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功能介绍</a:t>
            </a:r>
            <a:endParaRPr lang="en-US" sz="7200" b="1">
              <a:solidFill>
                <a:srgbClr val="0420AC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540239" y="6679883"/>
            <a:ext cx="5644318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0420AC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商业模式</a:t>
            </a:r>
            <a:endParaRPr lang="en-US" sz="7200" b="1">
              <a:solidFill>
                <a:srgbClr val="0420AC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6154400" y="0"/>
            <a:ext cx="2133600" cy="2587557"/>
            <a:chOff x="0" y="0"/>
            <a:chExt cx="1193800" cy="1447800"/>
          </a:xfrm>
        </p:grpSpPr>
        <p:sp>
          <p:nvSpPr>
            <p:cNvPr id="16" name="Freeform 16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1193800" cy="1447800"/>
            </a:xfrm>
            <a:custGeom>
              <a:avLst/>
              <a:gdLst/>
              <a:ahLst/>
              <a:cxnLst/>
              <a:rect l="l" t="t" r="r" b="b"/>
              <a:pathLst>
                <a:path w="1193800" h="1447800">
                  <a:moveTo>
                    <a:pt x="0" y="0"/>
                  </a:moveTo>
                  <a:lnTo>
                    <a:pt x="1193800" y="0"/>
                  </a:lnTo>
                  <a:lnTo>
                    <a:pt x="1193800" y="1447800"/>
                  </a:lnTo>
                  <a:lnTo>
                    <a:pt x="0" y="1447800"/>
                  </a:lnTo>
                  <a:close/>
                </a:path>
              </a:pathLst>
            </a:custGeom>
            <a:solidFill>
              <a:srgbClr val="002BFD"/>
            </a:solidFill>
          </p:spPr>
        </p:sp>
      </p:grpSp>
      <p:sp>
        <p:nvSpPr>
          <p:cNvPr id="17" name="TextBox 17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16740188" y="322909"/>
            <a:ext cx="962025" cy="303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45"/>
              </a:lnSpc>
            </a:pPr>
            <a:r>
              <a:rPr lang="en-US" sz="637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目录</a:t>
            </a:r>
            <a:endParaRPr lang="en-US" sz="637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8" name="TextBox 18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-441960" y="2750820"/>
            <a:ext cx="300136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"/>
              </a:lnSpc>
            </a:pPr>
            <a:r>
              <a:rPr lang="en-US" sz="15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7d195523061f1c03a90ee8e42cb24248e56383cd534985688F9F494128731F165EE95AB4B0C0A38076AAEA07667B1565C446FC45FF01DFB0E885BCDBDF3A284F3DB14DA61DD97F0BAB2E6C668FB4931972B188F3D7CE0CF23696CEF5693A64D53C8FB1F0925ED8BBF9C215EAD4326740F00D499DB15BFCD5E15A56FD8CC2D4B1F17509DE0C17F06617875BF3885BF1D</a:t>
            </a:r>
            <a:endParaRPr lang="en-US" sz="15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9" name="Freeform 19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9365452" y="5039453"/>
            <a:ext cx="555661" cy="636351"/>
          </a:xfrm>
          <a:custGeom>
            <a:avLst/>
            <a:gdLst/>
            <a:ahLst/>
            <a:cxnLst/>
            <a:rect l="l" t="t" r="r" b="b"/>
            <a:pathLst>
              <a:path w="555661" h="636351">
                <a:moveTo>
                  <a:pt x="0" y="0"/>
                </a:moveTo>
                <a:lnTo>
                  <a:pt x="555662" y="0"/>
                </a:lnTo>
                <a:lnTo>
                  <a:pt x="555662" y="636351"/>
                </a:lnTo>
                <a:lnTo>
                  <a:pt x="0" y="6363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540365" y="4653280"/>
            <a:ext cx="4226560" cy="1292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0420AC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核心创新</a:t>
            </a:r>
            <a:endParaRPr lang="en-US" sz="7200" b="1">
              <a:solidFill>
                <a:srgbClr val="0420AC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grpSp>
        <p:nvGrpSpPr>
          <p:cNvPr id="21" name="Group 21"/>
          <p:cNvGrpSpPr/>
          <p:nvPr/>
        </p:nvGrpSpPr>
        <p:grpSpPr>
          <a:xfrm rot="0">
            <a:off x="289795" y="2309160"/>
            <a:ext cx="8682388" cy="4641516"/>
            <a:chOff x="0" y="0"/>
            <a:chExt cx="1933475" cy="103361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33475" cy="1033616"/>
            </a:xfrm>
            <a:custGeom>
              <a:avLst/>
              <a:gdLst/>
              <a:ahLst/>
              <a:cxnLst/>
              <a:rect l="l" t="t" r="r" b="b"/>
              <a:pathLst>
                <a:path w="1933475" h="1033616">
                  <a:moveTo>
                    <a:pt x="45476" y="0"/>
                  </a:moveTo>
                  <a:lnTo>
                    <a:pt x="1887999" y="0"/>
                  </a:lnTo>
                  <a:cubicBezTo>
                    <a:pt x="1900060" y="0"/>
                    <a:pt x="1911627" y="4791"/>
                    <a:pt x="1920155" y="13320"/>
                  </a:cubicBezTo>
                  <a:cubicBezTo>
                    <a:pt x="1928683" y="21848"/>
                    <a:pt x="1933475" y="33415"/>
                    <a:pt x="1933475" y="45476"/>
                  </a:cubicBezTo>
                  <a:lnTo>
                    <a:pt x="1933475" y="988140"/>
                  </a:lnTo>
                  <a:cubicBezTo>
                    <a:pt x="1933475" y="1000201"/>
                    <a:pt x="1928683" y="1011768"/>
                    <a:pt x="1920155" y="1020296"/>
                  </a:cubicBezTo>
                  <a:cubicBezTo>
                    <a:pt x="1911627" y="1028825"/>
                    <a:pt x="1900060" y="1033616"/>
                    <a:pt x="1887999" y="1033616"/>
                  </a:cubicBezTo>
                  <a:lnTo>
                    <a:pt x="45476" y="1033616"/>
                  </a:lnTo>
                  <a:cubicBezTo>
                    <a:pt x="33415" y="1033616"/>
                    <a:pt x="21848" y="1028825"/>
                    <a:pt x="13320" y="1020296"/>
                  </a:cubicBezTo>
                  <a:cubicBezTo>
                    <a:pt x="4791" y="1011768"/>
                    <a:pt x="0" y="1000201"/>
                    <a:pt x="0" y="988140"/>
                  </a:cubicBezTo>
                  <a:lnTo>
                    <a:pt x="0" y="45476"/>
                  </a:lnTo>
                  <a:cubicBezTo>
                    <a:pt x="0" y="33415"/>
                    <a:pt x="4791" y="21848"/>
                    <a:pt x="13320" y="13320"/>
                  </a:cubicBezTo>
                  <a:cubicBezTo>
                    <a:pt x="21848" y="4791"/>
                    <a:pt x="33415" y="0"/>
                    <a:pt x="45476" y="0"/>
                  </a:cubicBezTo>
                  <a:close/>
                </a:path>
              </a:pathLst>
            </a:custGeom>
            <a:solidFill>
              <a:srgbClr val="363C44">
                <a:alpha val="63922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0"/>
              <a:ext cx="1933475" cy="1224116"/>
            </a:xfrm>
            <a:prstGeom prst="rect">
              <a:avLst/>
            </a:prstGeom>
          </p:spPr>
          <p:txBody>
            <a:bodyPr lIns="60081" tIns="60081" rIns="60081" bIns="60081" rtlCol="0" anchor="ctr"/>
            <a:lstStyle/>
            <a:p>
              <a:pPr algn="ctr">
                <a:lnSpc>
                  <a:spcPts val="4635"/>
                </a:lnSpc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494976" y="3161572"/>
            <a:ext cx="8272026" cy="3822745"/>
            <a:chOff x="0" y="0"/>
            <a:chExt cx="11029368" cy="5096993"/>
          </a:xfrm>
        </p:grpSpPr>
        <p:sp>
          <p:nvSpPr>
            <p:cNvPr id="25" name="TextBox 25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 txBox="1"/>
            <p:nvPr/>
          </p:nvSpPr>
          <p:spPr>
            <a:xfrm>
              <a:off x="1044049" y="-47625"/>
              <a:ext cx="8603506" cy="5144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065"/>
                </a:lnSpc>
              </a:pPr>
              <a:r>
                <a:rPr lang="en-US" sz="12555" b="1">
                  <a:solidFill>
                    <a:srgbClr val="FFFFFF"/>
                  </a:solidFill>
                  <a:latin typeface="Arimo Bold" panose="020B0704020202020204"/>
                  <a:ea typeface="Arimo Bold" panose="020B0704020202020204"/>
                  <a:cs typeface="Arimo Bold" panose="020B0704020202020204"/>
                  <a:sym typeface="Arimo Bold" panose="020B0704020202020204"/>
                </a:rPr>
                <a:t>慧瞳卫士</a:t>
              </a:r>
              <a:endParaRPr lang="en-US" sz="12555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endParaRPr>
            </a:p>
            <a:p>
              <a:pPr algn="l">
                <a:lnSpc>
                  <a:spcPts val="15065"/>
                </a:lnSpc>
              </a:pPr>
            </a:p>
          </p:txBody>
        </p:sp>
        <p:sp>
          <p:nvSpPr>
            <p:cNvPr id="26" name="TextBox 26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 txBox="1"/>
            <p:nvPr/>
          </p:nvSpPr>
          <p:spPr>
            <a:xfrm>
              <a:off x="0" y="2491347"/>
              <a:ext cx="11029368" cy="1305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000"/>
                </a:lnSpc>
              </a:pPr>
              <a:r>
                <a:rPr lang="en-US" sz="2860" spc="443">
                  <a:solidFill>
                    <a:srgbClr val="FFFFFF"/>
                  </a:solidFill>
                  <a:latin typeface="字由点字倔强黑" panose="00020600040101010101" charset="-122"/>
                  <a:ea typeface="字由点字倔强黑" panose="00020600040101010101" charset="-122"/>
                  <a:cs typeface="字由点字倔强黑" panose="00020600040101010101" charset="-122"/>
                  <a:sym typeface="字由点字倔强黑" panose="00020600040101010101" charset="-122"/>
                </a:rPr>
                <a:t>基于多模态融合的动态导航自主搜救机器人</a:t>
              </a:r>
              <a:endParaRPr lang="en-US" sz="2860" spc="443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endParaRPr>
            </a:p>
            <a:p>
              <a:pPr algn="just">
                <a:lnSpc>
                  <a:spcPts val="400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0" y="0"/>
            <a:ext cx="18288000" cy="13533120"/>
            <a:chOff x="0" y="0"/>
            <a:chExt cx="24384000" cy="18044160"/>
          </a:xfrm>
        </p:grpSpPr>
        <p:sp>
          <p:nvSpPr>
            <p:cNvPr id="4" name="Freeform 4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24384000" cy="18044161"/>
            </a:xfrm>
            <a:custGeom>
              <a:avLst/>
              <a:gdLst/>
              <a:ahLst/>
              <a:cxnLst/>
              <a:rect l="l" t="t" r="r" b="b"/>
              <a:pathLst>
                <a:path w="24384000" h="18044161">
                  <a:moveTo>
                    <a:pt x="0" y="0"/>
                  </a:moveTo>
                  <a:lnTo>
                    <a:pt x="24384000" y="0"/>
                  </a:lnTo>
                  <a:lnTo>
                    <a:pt x="24384000" y="18044161"/>
                  </a:lnTo>
                  <a:lnTo>
                    <a:pt x="0" y="1804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3" b="-13"/>
              </a:stretch>
            </a:blipFill>
          </p:spPr>
        </p:sp>
      </p:grpSp>
      <p:sp>
        <p:nvSpPr>
          <p:cNvPr id="5" name="Freeform 5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15358414" y="234719"/>
            <a:ext cx="437599" cy="437599"/>
          </a:xfrm>
          <a:custGeom>
            <a:avLst/>
            <a:gdLst/>
            <a:ahLst/>
            <a:cxnLst/>
            <a:rect l="l" t="t" r="r" b="b"/>
            <a:pathLst>
              <a:path w="437599" h="437599">
                <a:moveTo>
                  <a:pt x="0" y="0"/>
                </a:moveTo>
                <a:lnTo>
                  <a:pt x="437600" y="0"/>
                </a:lnTo>
                <a:lnTo>
                  <a:pt x="437600" y="437599"/>
                </a:lnTo>
                <a:lnTo>
                  <a:pt x="0" y="437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15242541" y="709296"/>
            <a:ext cx="743335" cy="31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575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LOGO</a:t>
            </a:r>
            <a:endParaRPr lang="en-US" sz="1575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7" name="TextBox 7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6525390" y="3627626"/>
            <a:ext cx="6009199" cy="1470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262626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PART ONE</a:t>
            </a:r>
            <a:endParaRPr lang="en-US" sz="9000" b="1">
              <a:solidFill>
                <a:srgbClr val="262626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8" name="TextBox 8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6525390" y="5183505"/>
            <a:ext cx="559227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30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项目简介</a:t>
            </a:r>
            <a:endParaRPr lang="en-US" sz="30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8730966" y="6831108"/>
            <a:ext cx="1598046" cy="441984"/>
            <a:chOff x="0" y="0"/>
            <a:chExt cx="2130728" cy="589312"/>
          </a:xfrm>
        </p:grpSpPr>
        <p:sp>
          <p:nvSpPr>
            <p:cNvPr id="10" name="Freeform 10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2130679" cy="589280"/>
            </a:xfrm>
            <a:custGeom>
              <a:avLst/>
              <a:gdLst/>
              <a:ahLst/>
              <a:cxnLst/>
              <a:rect l="l" t="t" r="r" b="b"/>
              <a:pathLst>
                <a:path w="2130679" h="589280">
                  <a:moveTo>
                    <a:pt x="0" y="0"/>
                  </a:moveTo>
                  <a:lnTo>
                    <a:pt x="2130679" y="0"/>
                  </a:lnTo>
                  <a:lnTo>
                    <a:pt x="2130679" y="589280"/>
                  </a:lnTo>
                  <a:lnTo>
                    <a:pt x="0" y="589280"/>
                  </a:lnTo>
                  <a:close/>
                </a:path>
              </a:pathLst>
            </a:custGeom>
            <a:solidFill>
              <a:srgbClr val="262626"/>
            </a:solidFill>
          </p:spPr>
        </p:sp>
      </p:grpSp>
      <p:sp>
        <p:nvSpPr>
          <p:cNvPr id="11" name="TextBox 11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9056130" y="6864484"/>
            <a:ext cx="947718" cy="34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START→</a:t>
            </a:r>
            <a:endParaRPr lang="en-US" sz="18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TextBox 12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-441960" y="2750820"/>
            <a:ext cx="300136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"/>
              </a:lnSpc>
            </a:pPr>
            <a:r>
              <a:rPr lang="en-US" sz="15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7d195523061f1c03a90ee8e42cb24248e56383cd534985688F9F494128731F165EE95AB4B0C0A38076AAEA07667B1565C446FC45FF01DFB0E885BCDBDF3A284F3DB14DA61DD97F0BAB2E6C668FB4931972B188F3D7CE0CF23696CEF5693A64D53C8FB1F0925ED8BBF9C215EAD4326740F00D499DB15BFCD5E15A56FD8CC2D4B1F17509DE0C17F06617875BF3885BF1D</a:t>
            </a:r>
            <a:endParaRPr lang="en-US" sz="15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0" y="9217843"/>
            <a:ext cx="11470629" cy="1069157"/>
            <a:chOff x="0" y="0"/>
            <a:chExt cx="15294171" cy="1425543"/>
          </a:xfrm>
        </p:grpSpPr>
        <p:grpSp>
          <p:nvGrpSpPr>
            <p:cNvPr id="14" name="Group 14"/>
            <p:cNvGrpSpPr/>
            <p:nvPr/>
          </p:nvGrpSpPr>
          <p:grpSpPr>
            <a:xfrm rot="0">
              <a:off x="0" y="0"/>
              <a:ext cx="11529071" cy="1425543"/>
              <a:chOff x="0" y="0"/>
              <a:chExt cx="11503508" cy="1422382"/>
            </a:xfrm>
          </p:grpSpPr>
          <p:sp>
            <p:nvSpPr>
              <p:cNvPr id="15" name="Freeform 15" descr="e7d195523061f1c03a90ee8e42cb24248e56383cd534985688F9F494128731F165EE95AB4B0C0A38076AAEA07667B1565C446FC45FF01DFB0E885BCDBDF3A284F3DB14DA61DD97F0BAB2E6C668FB4931972B188F3D7CE0CF23696CEF5693A64D53C8FB1F0925ED8BBF9C215EAD4326740F00D499DB15BFCD5E15A56..."/>
              <p:cNvSpPr/>
              <p:nvPr/>
            </p:nvSpPr>
            <p:spPr>
              <a:xfrm>
                <a:off x="0" y="0"/>
                <a:ext cx="11503533" cy="1422382"/>
              </a:xfrm>
              <a:custGeom>
                <a:avLst/>
                <a:gdLst/>
                <a:ahLst/>
                <a:cxnLst/>
                <a:rect l="l" t="t" r="r" b="b"/>
                <a:pathLst>
                  <a:path w="11503533" h="1422382">
                    <a:moveTo>
                      <a:pt x="0" y="0"/>
                    </a:moveTo>
                    <a:lnTo>
                      <a:pt x="11503533" y="0"/>
                    </a:lnTo>
                    <a:lnTo>
                      <a:pt x="11503533" y="1422382"/>
                    </a:lnTo>
                    <a:lnTo>
                      <a:pt x="0" y="142238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FC4CB">
                      <a:alpha val="100000"/>
                    </a:srgbClr>
                  </a:gs>
                  <a:gs pos="57000">
                    <a:srgbClr val="F2F2F2">
                      <a:alpha val="100000"/>
                    </a:srgbClr>
                  </a:gs>
                  <a:gs pos="82000">
                    <a:srgbClr val="FFFFFF">
                      <a:alpha val="100000"/>
                    </a:srgbClr>
                  </a:gs>
                  <a:gs pos="100000">
                    <a:srgbClr val="F2F2F2">
                      <a:alpha val="100000"/>
                    </a:srgbClr>
                  </a:gs>
                </a:gsLst>
                <a:lin ang="16200000"/>
              </a:gradFill>
            </p:spPr>
          </p:sp>
        </p:grpSp>
        <p:sp>
          <p:nvSpPr>
            <p:cNvPr id="16" name="TextBox 16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 txBox="1"/>
            <p:nvPr/>
          </p:nvSpPr>
          <p:spPr>
            <a:xfrm>
              <a:off x="522495" y="374006"/>
              <a:ext cx="14771677" cy="1046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50"/>
                </a:lnSpc>
              </a:pPr>
              <a:r>
                <a:rPr lang="en-US" sz="2375" spc="16">
                  <a:solidFill>
                    <a:srgbClr val="5C5C5C"/>
                  </a:solidFill>
                  <a:latin typeface="字由点字倔强黑" panose="00020600040101010101" charset="-122"/>
                  <a:ea typeface="字由点字倔强黑" panose="00020600040101010101" charset="-122"/>
                  <a:cs typeface="字由点字倔强黑" panose="00020600040101010101" charset="-122"/>
                  <a:sym typeface="字由点字倔强黑" panose="00020600040101010101" charset="-122"/>
                </a:rPr>
                <a:t>慧瞳卫士--基于多模态融合的动态导航自主搜救机器人</a:t>
              </a:r>
              <a:endParaRPr lang="en-US" sz="2375" spc="16">
                <a:solidFill>
                  <a:srgbClr val="5C5C5C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endParaRPr>
            </a:p>
            <a:p>
              <a:pPr algn="just">
                <a:lnSpc>
                  <a:spcPts val="399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2877800" y="5836285"/>
            <a:ext cx="5543550" cy="3429000"/>
            <a:chOff x="0" y="0"/>
            <a:chExt cx="7391400" cy="4572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91400" cy="4572000"/>
            </a:xfrm>
            <a:custGeom>
              <a:avLst/>
              <a:gdLst/>
              <a:ahLst/>
              <a:cxnLst/>
              <a:rect l="l" t="t" r="r" b="b"/>
              <a:pathLst>
                <a:path w="7391400" h="4572000">
                  <a:moveTo>
                    <a:pt x="0" y="0"/>
                  </a:moveTo>
                  <a:lnTo>
                    <a:pt x="7391400" y="0"/>
                  </a:lnTo>
                  <a:lnTo>
                    <a:pt x="7391400" y="4572000"/>
                  </a:lnTo>
                  <a:lnTo>
                    <a:pt x="0" y="4572000"/>
                  </a:lnTo>
                  <a:close/>
                </a:path>
              </a:pathLst>
            </a:custGeom>
            <a:solidFill>
              <a:srgbClr val="262626">
                <a:alpha val="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229677" y="1766856"/>
            <a:ext cx="5488782" cy="2172894"/>
            <a:chOff x="0" y="0"/>
            <a:chExt cx="7318376" cy="2897192"/>
          </a:xfrm>
        </p:grpSpPr>
        <p:sp>
          <p:nvSpPr>
            <p:cNvPr id="5" name="Freeform 5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7318376" cy="2897192"/>
            </a:xfrm>
            <a:custGeom>
              <a:avLst/>
              <a:gdLst/>
              <a:ahLst/>
              <a:cxnLst/>
              <a:rect l="l" t="t" r="r" b="b"/>
              <a:pathLst>
                <a:path w="7318376" h="2897192">
                  <a:moveTo>
                    <a:pt x="0" y="0"/>
                  </a:moveTo>
                  <a:lnTo>
                    <a:pt x="7318376" y="0"/>
                  </a:lnTo>
                  <a:lnTo>
                    <a:pt x="7318376" y="2897192"/>
                  </a:lnTo>
                  <a:lnTo>
                    <a:pt x="0" y="28971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66675"/>
              <a:ext cx="7318376" cy="28305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750"/>
                </a:lnSpc>
              </a:pPr>
              <a:r>
                <a:rPr lang="en-US" sz="81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项目简介</a:t>
              </a:r>
              <a:endParaRPr lang="en-US" sz="81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0" y="0"/>
            <a:ext cx="68578" cy="5143500"/>
            <a:chOff x="0" y="0"/>
            <a:chExt cx="91438" cy="6858000"/>
          </a:xfrm>
        </p:grpSpPr>
        <p:sp>
          <p:nvSpPr>
            <p:cNvPr id="8" name="Freeform 8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91440" cy="6858000"/>
            </a:xfrm>
            <a:custGeom>
              <a:avLst/>
              <a:gdLst/>
              <a:ahLst/>
              <a:cxnLst/>
              <a:rect l="l" t="t" r="r" b="b"/>
              <a:pathLst>
                <a:path w="91440" h="6858000">
                  <a:moveTo>
                    <a:pt x="0" y="0"/>
                  </a:moveTo>
                  <a:lnTo>
                    <a:pt x="91440" y="0"/>
                  </a:lnTo>
                  <a:lnTo>
                    <a:pt x="9144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D46F3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229677" y="586716"/>
            <a:ext cx="1598046" cy="441984"/>
            <a:chOff x="0" y="0"/>
            <a:chExt cx="2130728" cy="589312"/>
          </a:xfrm>
        </p:grpSpPr>
        <p:sp>
          <p:nvSpPr>
            <p:cNvPr id="10" name="Freeform 10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2130679" cy="589280"/>
            </a:xfrm>
            <a:custGeom>
              <a:avLst/>
              <a:gdLst/>
              <a:ahLst/>
              <a:cxnLst/>
              <a:rect l="l" t="t" r="r" b="b"/>
              <a:pathLst>
                <a:path w="2130679" h="589280">
                  <a:moveTo>
                    <a:pt x="0" y="0"/>
                  </a:moveTo>
                  <a:lnTo>
                    <a:pt x="2130679" y="0"/>
                  </a:lnTo>
                  <a:lnTo>
                    <a:pt x="2130679" y="589280"/>
                  </a:lnTo>
                  <a:lnTo>
                    <a:pt x="0" y="589280"/>
                  </a:lnTo>
                  <a:close/>
                </a:path>
              </a:pathLst>
            </a:custGeom>
            <a:solidFill>
              <a:srgbClr val="262626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0">
            <a:off x="5543550" y="-2377113"/>
            <a:ext cx="3600450" cy="3450432"/>
            <a:chOff x="0" y="0"/>
            <a:chExt cx="4800600" cy="4600576"/>
          </a:xfrm>
        </p:grpSpPr>
        <p:sp>
          <p:nvSpPr>
            <p:cNvPr id="12" name="Freeform 12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4800600" cy="4600575"/>
            </a:xfrm>
            <a:custGeom>
              <a:avLst/>
              <a:gdLst/>
              <a:ahLst/>
              <a:cxnLst/>
              <a:rect l="l" t="t" r="r" b="b"/>
              <a:pathLst>
                <a:path w="4800600" h="4600575">
                  <a:moveTo>
                    <a:pt x="0" y="0"/>
                  </a:moveTo>
                  <a:lnTo>
                    <a:pt x="4800600" y="0"/>
                  </a:lnTo>
                  <a:lnTo>
                    <a:pt x="4800600" y="4600575"/>
                  </a:lnTo>
                  <a:lnTo>
                    <a:pt x="0" y="4600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b="-7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0">
            <a:off x="1943100" y="-2377113"/>
            <a:ext cx="3600450" cy="3429000"/>
            <a:chOff x="0" y="0"/>
            <a:chExt cx="4800600" cy="4572000"/>
          </a:xfrm>
        </p:grpSpPr>
        <p:sp>
          <p:nvSpPr>
            <p:cNvPr id="14" name="Freeform 14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4800600" cy="4572000"/>
            </a:xfrm>
            <a:custGeom>
              <a:avLst/>
              <a:gdLst/>
              <a:ahLst/>
              <a:cxnLst/>
              <a:rect l="l" t="t" r="r" b="b"/>
              <a:pathLst>
                <a:path w="4800600" h="4572000">
                  <a:moveTo>
                    <a:pt x="0" y="0"/>
                  </a:moveTo>
                  <a:lnTo>
                    <a:pt x="4800600" y="0"/>
                  </a:lnTo>
                  <a:lnTo>
                    <a:pt x="4800600" y="4572000"/>
                  </a:lnTo>
                  <a:lnTo>
                    <a:pt x="0" y="457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86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0">
            <a:off x="9144000" y="-2400300"/>
            <a:ext cx="3600448" cy="3429000"/>
            <a:chOff x="0" y="0"/>
            <a:chExt cx="4800598" cy="4572000"/>
          </a:xfrm>
        </p:grpSpPr>
        <p:sp>
          <p:nvSpPr>
            <p:cNvPr id="16" name="Freeform 16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4800600" cy="4572000"/>
            </a:xfrm>
            <a:custGeom>
              <a:avLst/>
              <a:gdLst/>
              <a:ahLst/>
              <a:cxnLst/>
              <a:rect l="l" t="t" r="r" b="b"/>
              <a:pathLst>
                <a:path w="4800600" h="4572000">
                  <a:moveTo>
                    <a:pt x="0" y="0"/>
                  </a:moveTo>
                  <a:lnTo>
                    <a:pt x="4800600" y="0"/>
                  </a:lnTo>
                  <a:lnTo>
                    <a:pt x="4800600" y="4572000"/>
                  </a:lnTo>
                  <a:lnTo>
                    <a:pt x="0" y="457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86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6997702" y="1051887"/>
            <a:ext cx="5746748" cy="8625513"/>
          </a:xfrm>
          <a:custGeom>
            <a:avLst/>
            <a:gdLst/>
            <a:ahLst/>
            <a:cxnLst/>
            <a:rect l="l" t="t" r="r" b="b"/>
            <a:pathLst>
              <a:path w="5746748" h="8625513">
                <a:moveTo>
                  <a:pt x="0" y="0"/>
                </a:moveTo>
                <a:lnTo>
                  <a:pt x="5746748" y="0"/>
                </a:lnTo>
                <a:lnTo>
                  <a:pt x="5746748" y="8625513"/>
                </a:lnTo>
                <a:lnTo>
                  <a:pt x="0" y="8625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13411200" y="5981700"/>
            <a:ext cx="7230110" cy="65405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600"/>
              </a:lnSpc>
            </a:pPr>
            <a:r>
              <a:rPr lang="zh-CN" altLang="en-US" sz="3000" b="1">
                <a:solidFill>
                  <a:srgbClr val="000000">
                    <a:alpha val="60000"/>
                  </a:srgbClr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目标</a:t>
            </a:r>
            <a:r>
              <a:rPr lang="zh-CN" altLang="en-US" sz="3000" b="1">
                <a:solidFill>
                  <a:srgbClr val="000000">
                    <a:alpha val="60000"/>
                  </a:srgbClr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市场</a:t>
            </a:r>
            <a:endParaRPr lang="zh-CN" altLang="en-US" sz="3000" b="1">
              <a:solidFill>
                <a:srgbClr val="000000">
                  <a:alpha val="60000"/>
                </a:srgbClr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9" name="TextBox 19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13106400" y="6819900"/>
            <a:ext cx="4782820" cy="37572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453390" lvl="1" indent="-226695" algn="l">
              <a:lnSpc>
                <a:spcPts val="2520"/>
              </a:lnSpc>
              <a:buFont typeface="Arial" panose="020B0604020202020204"/>
              <a:buChar char="•"/>
            </a:pPr>
            <a:r>
              <a:rPr lang="zh-CN" altLang="en-US" sz="2400" b="1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消防应急</a:t>
            </a:r>
            <a:r>
              <a:rPr lang="en-US" altLang="zh-CN" sz="24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——</a:t>
            </a:r>
            <a:r>
              <a:rPr lang="zh-CN" altLang="en-US" sz="24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浓烟</a:t>
            </a:r>
            <a:r>
              <a:rPr lang="en-US" altLang="zh-CN" sz="24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/</a:t>
            </a:r>
            <a:r>
              <a:rPr lang="zh-CN" altLang="en-US" sz="24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高温环境人员定位困难</a:t>
            </a:r>
            <a:r>
              <a:rPr lang="en-US" sz="24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。</a:t>
            </a:r>
            <a:endParaRPr lang="en-US" sz="24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53390" lvl="1" indent="-226695" algn="l">
              <a:lnSpc>
                <a:spcPts val="2520"/>
              </a:lnSpc>
              <a:buFont typeface="Arial" panose="020B0604020202020204"/>
              <a:buChar char="•"/>
            </a:pPr>
            <a:r>
              <a:rPr lang="zh-CN" altLang="en-US" sz="2400" b="1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地震救援</a:t>
            </a:r>
            <a:r>
              <a:rPr lang="en-US" altLang="zh-CN" sz="24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——</a:t>
            </a:r>
            <a:r>
              <a:rPr lang="zh-CN" altLang="en-US" sz="24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废墟结构复杂，生命探测效率低</a:t>
            </a:r>
            <a:r>
              <a:rPr lang="en-US" sz="24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。</a:t>
            </a:r>
            <a:endParaRPr lang="en-US" sz="24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53390" lvl="1" indent="-226695" algn="l">
              <a:lnSpc>
                <a:spcPts val="2520"/>
              </a:lnSpc>
              <a:buFont typeface="Arial" panose="020B0604020202020204"/>
              <a:buChar char="•"/>
            </a:pPr>
            <a:r>
              <a:rPr lang="zh-CN" altLang="en-US" sz="2400" b="1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工业安全</a:t>
            </a:r>
            <a:r>
              <a:rPr lang="en-US" altLang="zh-CN" sz="24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——</a:t>
            </a:r>
            <a:r>
              <a:rPr lang="zh-CN" altLang="en-US" sz="24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化工厂泄漏、矿井瓦斯爆炸</a:t>
            </a:r>
            <a:r>
              <a:rPr lang="en-US" sz="24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。</a:t>
            </a:r>
            <a:endParaRPr lang="en-US" sz="24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453390" lvl="1" indent="-226695" algn="l">
              <a:lnSpc>
                <a:spcPts val="2520"/>
              </a:lnSpc>
              <a:buFont typeface="Arial" panose="020B0604020202020204"/>
              <a:buChar char="•"/>
            </a:pPr>
            <a:r>
              <a:rPr lang="zh-CN" altLang="en-US" sz="2400" b="1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城市安防</a:t>
            </a:r>
            <a:r>
              <a:rPr lang="en-US" altLang="zh-CN" sz="24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——</a:t>
            </a:r>
            <a:r>
              <a:rPr lang="zh-CN" altLang="en-US" sz="24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反恐排爆、地铁事故应急</a:t>
            </a:r>
            <a:r>
              <a:rPr lang="zh-CN" altLang="en-US" sz="24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。</a:t>
            </a:r>
            <a:endParaRPr lang="zh-CN" altLang="en-US" sz="24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2520"/>
              </a:lnSpc>
            </a:pPr>
            <a:endParaRPr sz="2400"/>
          </a:p>
        </p:txBody>
      </p:sp>
      <p:sp>
        <p:nvSpPr>
          <p:cNvPr id="20" name="TextBox 20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554841" y="620093"/>
            <a:ext cx="947718" cy="34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START→</a:t>
            </a:r>
            <a:endParaRPr lang="en-US" sz="18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1" name="TextBox 21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-441960" y="2750820"/>
            <a:ext cx="300136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"/>
              </a:lnSpc>
            </a:pPr>
            <a:r>
              <a:rPr lang="en-US" sz="15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7d195523061f1c03a90ee8e42cb24248e56383cd534985688F9F494128731F165EE95AB4B0C0A38076AAEA07667B1565C446FC45FF01DFB0E885BCDBDF3A284F3DB14DA61DD97F0BAB2E6C668FB4931972B188F3D7CE0CF23696CEF5693A64D53C8FB1F0925ED8BBF9C215EAD4326740F00D499DB15BFCD5E15A56FD8CC2D4B1F17509DE0C17F06617875BF3885BF1D</a:t>
            </a:r>
            <a:endParaRPr lang="en-US" sz="15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2" name="TextBox 22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13619444" y="567666"/>
            <a:ext cx="7230141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>
                    <a:alpha val="60000"/>
                  </a:srgbClr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市场痛点</a:t>
            </a:r>
            <a:endParaRPr lang="en-US" sz="3000" b="1">
              <a:solidFill>
                <a:srgbClr val="000000">
                  <a:alpha val="60000"/>
                </a:srgbClr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3" name="TextBox 23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13182600" y="1192246"/>
            <a:ext cx="3706681" cy="1379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8970" lvl="1" indent="-324485" algn="l">
              <a:lnSpc>
                <a:spcPts val="3610"/>
              </a:lnSpc>
              <a:buFont typeface="Arial" panose="020B0604020202020204"/>
              <a:buChar char="•"/>
            </a:pPr>
            <a:r>
              <a:rPr lang="en-US" sz="3005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单一传感器局限</a:t>
            </a:r>
            <a:endParaRPr lang="en-US" sz="3005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648970" lvl="1" indent="-324485" algn="l">
              <a:lnSpc>
                <a:spcPts val="3610"/>
              </a:lnSpc>
              <a:buFont typeface="Arial" panose="020B0604020202020204"/>
              <a:buChar char="•"/>
            </a:pPr>
            <a:r>
              <a:rPr lang="en-US" sz="3005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数据融合困难</a:t>
            </a:r>
            <a:endParaRPr lang="en-US" sz="3005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648970" lvl="1" indent="-324485" algn="l">
              <a:lnSpc>
                <a:spcPts val="3610"/>
              </a:lnSpc>
              <a:buFont typeface="Arial" panose="020B0604020202020204"/>
              <a:buChar char="•"/>
            </a:pPr>
            <a:r>
              <a:rPr lang="en-US" sz="3005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路径规划缺陷</a:t>
            </a:r>
            <a:endParaRPr lang="en-US" sz="3005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4" name="TextBox 24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554841" y="4888394"/>
            <a:ext cx="7230141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>
                    <a:alpha val="60000"/>
                  </a:srgbClr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项目名称</a:t>
            </a:r>
            <a:endParaRPr lang="en-US" sz="3000" b="1">
              <a:solidFill>
                <a:srgbClr val="000000">
                  <a:alpha val="60000"/>
                </a:srgbClr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229677" y="5364644"/>
            <a:ext cx="6043004" cy="4312756"/>
            <a:chOff x="0" y="0"/>
            <a:chExt cx="1345712" cy="96040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45712" cy="960404"/>
            </a:xfrm>
            <a:custGeom>
              <a:avLst/>
              <a:gdLst/>
              <a:ahLst/>
              <a:cxnLst/>
              <a:rect l="l" t="t" r="r" b="b"/>
              <a:pathLst>
                <a:path w="1345712" h="960404">
                  <a:moveTo>
                    <a:pt x="65338" y="0"/>
                  </a:moveTo>
                  <a:lnTo>
                    <a:pt x="1280374" y="0"/>
                  </a:lnTo>
                  <a:cubicBezTo>
                    <a:pt x="1297703" y="0"/>
                    <a:pt x="1314322" y="6884"/>
                    <a:pt x="1326575" y="19137"/>
                  </a:cubicBezTo>
                  <a:cubicBezTo>
                    <a:pt x="1338828" y="31390"/>
                    <a:pt x="1345712" y="48009"/>
                    <a:pt x="1345712" y="65338"/>
                  </a:cubicBezTo>
                  <a:lnTo>
                    <a:pt x="1345712" y="895066"/>
                  </a:lnTo>
                  <a:cubicBezTo>
                    <a:pt x="1345712" y="912395"/>
                    <a:pt x="1338828" y="929014"/>
                    <a:pt x="1326575" y="941267"/>
                  </a:cubicBezTo>
                  <a:cubicBezTo>
                    <a:pt x="1314322" y="953521"/>
                    <a:pt x="1297703" y="960404"/>
                    <a:pt x="1280374" y="960404"/>
                  </a:cubicBezTo>
                  <a:lnTo>
                    <a:pt x="65338" y="960404"/>
                  </a:lnTo>
                  <a:cubicBezTo>
                    <a:pt x="48009" y="960404"/>
                    <a:pt x="31390" y="953521"/>
                    <a:pt x="19137" y="941267"/>
                  </a:cubicBezTo>
                  <a:cubicBezTo>
                    <a:pt x="6884" y="929014"/>
                    <a:pt x="0" y="912395"/>
                    <a:pt x="0" y="895066"/>
                  </a:cubicBezTo>
                  <a:lnTo>
                    <a:pt x="0" y="65338"/>
                  </a:lnTo>
                  <a:cubicBezTo>
                    <a:pt x="0" y="48009"/>
                    <a:pt x="6884" y="31390"/>
                    <a:pt x="19137" y="19137"/>
                  </a:cubicBezTo>
                  <a:cubicBezTo>
                    <a:pt x="31390" y="6884"/>
                    <a:pt x="48009" y="0"/>
                    <a:pt x="65338" y="0"/>
                  </a:cubicBezTo>
                  <a:close/>
                </a:path>
              </a:pathLst>
            </a:custGeom>
            <a:solidFill>
              <a:srgbClr val="363C44">
                <a:alpha val="63922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0"/>
              <a:ext cx="1345712" cy="1150905"/>
            </a:xfrm>
            <a:prstGeom prst="rect">
              <a:avLst/>
            </a:prstGeom>
          </p:spPr>
          <p:txBody>
            <a:bodyPr lIns="60081" tIns="60081" rIns="60081" bIns="60081" rtlCol="0" anchor="ctr"/>
            <a:lstStyle/>
            <a:p>
              <a:pPr algn="ctr">
                <a:lnSpc>
                  <a:spcPts val="4635"/>
                </a:lnSpc>
              </a:pPr>
            </a:p>
          </p:txBody>
        </p:sp>
      </p:grpSp>
      <p:grpSp>
        <p:nvGrpSpPr>
          <p:cNvPr id="28" name="Group 28"/>
          <p:cNvGrpSpPr/>
          <p:nvPr/>
        </p:nvGrpSpPr>
        <p:grpSpPr>
          <a:xfrm rot="0">
            <a:off x="437240" y="6561572"/>
            <a:ext cx="5835442" cy="2696728"/>
            <a:chOff x="0" y="0"/>
            <a:chExt cx="7780589" cy="3595637"/>
          </a:xfrm>
        </p:grpSpPr>
        <p:sp>
          <p:nvSpPr>
            <p:cNvPr id="29" name="TextBox 29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 txBox="1"/>
            <p:nvPr/>
          </p:nvSpPr>
          <p:spPr>
            <a:xfrm>
              <a:off x="736517" y="-38100"/>
              <a:ext cx="6069282" cy="3633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625"/>
                </a:lnSpc>
              </a:pPr>
              <a:r>
                <a:rPr lang="en-US" sz="8855" b="1">
                  <a:solidFill>
                    <a:srgbClr val="FFFFFF"/>
                  </a:solidFill>
                  <a:latin typeface="Arimo Bold" panose="020B0704020202020204"/>
                  <a:ea typeface="Arimo Bold" panose="020B0704020202020204"/>
                  <a:cs typeface="Arimo Bold" panose="020B0704020202020204"/>
                  <a:sym typeface="Arimo Bold" panose="020B0704020202020204"/>
                </a:rPr>
                <a:t>慧瞳卫士</a:t>
              </a:r>
              <a:endParaRPr lang="en-US" sz="8855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endParaRPr>
            </a:p>
            <a:p>
              <a:pPr algn="l">
                <a:lnSpc>
                  <a:spcPts val="10625"/>
                </a:lnSpc>
              </a:pPr>
            </a:p>
          </p:txBody>
        </p:sp>
        <p:sp>
          <p:nvSpPr>
            <p:cNvPr id="30" name="TextBox 30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 txBox="1"/>
            <p:nvPr/>
          </p:nvSpPr>
          <p:spPr>
            <a:xfrm>
              <a:off x="0" y="1750194"/>
              <a:ext cx="7780589" cy="92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25"/>
                </a:lnSpc>
              </a:pPr>
              <a:r>
                <a:rPr lang="en-US" sz="2015" spc="312">
                  <a:solidFill>
                    <a:srgbClr val="FFFFFF"/>
                  </a:solidFill>
                  <a:latin typeface="字由点字倔强黑" panose="00020600040101010101" charset="-122"/>
                  <a:ea typeface="字由点字倔强黑" panose="00020600040101010101" charset="-122"/>
                  <a:cs typeface="字由点字倔强黑" panose="00020600040101010101" charset="-122"/>
                  <a:sym typeface="字由点字倔强黑" panose="00020600040101010101" charset="-122"/>
                </a:rPr>
                <a:t>基于多模态融合的动态导航自主搜救机器人</a:t>
              </a:r>
              <a:endParaRPr lang="en-US" sz="2015" spc="312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endParaRPr>
            </a:p>
            <a:p>
              <a:pPr algn="just">
                <a:lnSpc>
                  <a:spcPts val="2825"/>
                </a:lnSpc>
              </a:p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3470255" y="2986405"/>
            <a:ext cx="3750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市场定位</a:t>
            </a:r>
            <a:endParaRPr lang="zh-CN" altLang="en-US" sz="3200" b="1"/>
          </a:p>
        </p:txBody>
      </p:sp>
      <p:sp>
        <p:nvSpPr>
          <p:cNvPr id="32" name="文本框 31"/>
          <p:cNvSpPr txBox="1"/>
          <p:nvPr/>
        </p:nvSpPr>
        <p:spPr>
          <a:xfrm>
            <a:off x="13563600" y="3771900"/>
            <a:ext cx="3545205" cy="1480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648970" lvl="1" indent="-324485" algn="l">
              <a:lnSpc>
                <a:spcPts val="3610"/>
              </a:lnSpc>
              <a:buFont typeface="Arial" panose="020B0604020202020204"/>
              <a:buChar char="•"/>
            </a:pPr>
            <a:r>
              <a:rPr lang="zh-CN" altLang="en-US" sz="28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高精准</a:t>
            </a:r>
            <a:endParaRPr lang="zh-CN" altLang="en-US" sz="28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648970" lvl="1" indent="-324485" algn="l">
              <a:lnSpc>
                <a:spcPts val="3610"/>
              </a:lnSpc>
              <a:buFont typeface="Arial" panose="020B0604020202020204"/>
              <a:buChar char="•"/>
            </a:pPr>
            <a:r>
              <a:rPr lang="zh-CN" altLang="en-US" sz="28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高成功</a:t>
            </a:r>
            <a:endParaRPr lang="zh-CN" altLang="en-US" sz="28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marL="648970" lvl="1" indent="-324485" algn="l">
              <a:lnSpc>
                <a:spcPts val="3610"/>
              </a:lnSpc>
              <a:buFont typeface="Arial" panose="020B0604020202020204"/>
              <a:buChar char="•"/>
            </a:pPr>
            <a:r>
              <a:rPr lang="zh-CN" altLang="en-US" sz="28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更灵活</a:t>
            </a:r>
            <a:endParaRPr lang="zh-CN" altLang="en-US" sz="28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0" y="0"/>
            <a:ext cx="18288002" cy="5143500"/>
            <a:chOff x="0" y="0"/>
            <a:chExt cx="24384002" cy="6858000"/>
          </a:xfrm>
        </p:grpSpPr>
        <p:sp>
          <p:nvSpPr>
            <p:cNvPr id="3" name="Freeform 3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24384000" cy="6858000"/>
            </a:xfrm>
            <a:custGeom>
              <a:avLst/>
              <a:gdLst/>
              <a:ahLst/>
              <a:cxnLst/>
              <a:rect l="l" t="t" r="r" b="b"/>
              <a:pathLst>
                <a:path w="24384000" h="6858000">
                  <a:moveTo>
                    <a:pt x="0" y="0"/>
                  </a:moveTo>
                  <a:lnTo>
                    <a:pt x="24384000" y="0"/>
                  </a:lnTo>
                  <a:lnTo>
                    <a:pt x="24384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b="-1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1" y="0"/>
            <a:ext cx="18288000" cy="5143500"/>
            <a:chOff x="0" y="0"/>
            <a:chExt cx="24384000" cy="6858000"/>
          </a:xfrm>
        </p:grpSpPr>
        <p:sp>
          <p:nvSpPr>
            <p:cNvPr id="5" name="Freeform 5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24384000" cy="6858000"/>
            </a:xfrm>
            <a:custGeom>
              <a:avLst/>
              <a:gdLst/>
              <a:ahLst/>
              <a:cxnLst/>
              <a:rect l="l" t="t" r="r" b="b"/>
              <a:pathLst>
                <a:path w="24384000" h="6858000">
                  <a:moveTo>
                    <a:pt x="0" y="0"/>
                  </a:moveTo>
                  <a:lnTo>
                    <a:pt x="24384000" y="0"/>
                  </a:lnTo>
                  <a:lnTo>
                    <a:pt x="24384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</p:spPr>
        </p:sp>
      </p:grpSp>
      <p:sp>
        <p:nvSpPr>
          <p:cNvPr id="6" name="TextBox 6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2527937" y="6237260"/>
            <a:ext cx="990655" cy="69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5"/>
              </a:lnSpc>
            </a:pPr>
            <a:r>
              <a:rPr lang="en-US" sz="6600">
                <a:solidFill>
                  <a:srgbClr val="1D46F3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01</a:t>
            </a:r>
            <a:endParaRPr lang="en-US" sz="6600">
              <a:solidFill>
                <a:srgbClr val="1D46F3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7" name="TextBox 7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7825590" y="6111314"/>
            <a:ext cx="990656" cy="69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5"/>
              </a:lnSpc>
            </a:pPr>
            <a:r>
              <a:rPr lang="en-US" sz="6600">
                <a:solidFill>
                  <a:srgbClr val="1D46F3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02</a:t>
            </a:r>
            <a:endParaRPr lang="en-US" sz="6600">
              <a:solidFill>
                <a:srgbClr val="1D46F3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8" name="TextBox 8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13063017" y="6111314"/>
            <a:ext cx="990656" cy="69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5"/>
              </a:lnSpc>
            </a:pPr>
            <a:r>
              <a:rPr lang="en-US" sz="6600">
                <a:solidFill>
                  <a:srgbClr val="1D46F3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03</a:t>
            </a:r>
            <a:endParaRPr lang="en-US" sz="6600">
              <a:solidFill>
                <a:srgbClr val="1D46F3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3600450" y="1524000"/>
            <a:ext cx="1264770" cy="272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OUR ABOUT</a:t>
            </a:r>
            <a:endParaRPr lang="en-US" sz="165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2599881" y="7018361"/>
            <a:ext cx="2673009" cy="181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0"/>
              </a:lnSpc>
            </a:pPr>
            <a:r>
              <a:rPr lang="en-US" sz="2700" b="1">
                <a:solidFill>
                  <a:srgbClr val="262626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多维度技术架构</a:t>
            </a:r>
            <a:endParaRPr lang="en-US" sz="2700" b="1">
              <a:solidFill>
                <a:srgbClr val="262626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algn="l">
              <a:lnSpc>
                <a:spcPts val="3275"/>
              </a:lnSpc>
            </a:pPr>
            <a:r>
              <a:rPr lang="en-US" sz="21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保障救援场景稳定运行</a:t>
            </a:r>
            <a:endParaRPr lang="en-US" sz="21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210"/>
              </a:lnSpc>
            </a:pPr>
          </a:p>
          <a:p>
            <a:pPr algn="l">
              <a:lnSpc>
                <a:spcPts val="2575"/>
              </a:lnSpc>
            </a:pPr>
          </a:p>
        </p:txBody>
      </p:sp>
      <p:sp>
        <p:nvSpPr>
          <p:cNvPr id="11" name="TextBox 11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13063017" y="6892415"/>
            <a:ext cx="2673009" cy="128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0"/>
              </a:lnSpc>
            </a:pPr>
            <a:r>
              <a:rPr lang="en-US" sz="2700" b="1">
                <a:solidFill>
                  <a:srgbClr val="262626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灵活落地模式</a:t>
            </a:r>
            <a:endParaRPr lang="en-US" sz="2700" b="1">
              <a:solidFill>
                <a:srgbClr val="262626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algn="l">
              <a:lnSpc>
                <a:spcPts val="3275"/>
              </a:lnSpc>
            </a:pPr>
            <a:r>
              <a:rPr lang="en-US" sz="21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平衡技术与实用价值</a:t>
            </a:r>
            <a:endParaRPr lang="en-US" sz="21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2575"/>
              </a:lnSpc>
            </a:pPr>
          </a:p>
        </p:txBody>
      </p:sp>
      <p:sp>
        <p:nvSpPr>
          <p:cNvPr id="12" name="TextBox 12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7886859" y="6892415"/>
            <a:ext cx="2673009" cy="1834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0"/>
              </a:lnSpc>
            </a:pPr>
            <a:r>
              <a:rPr lang="en-US" sz="2700" b="1">
                <a:solidFill>
                  <a:srgbClr val="262626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场景化功能创新</a:t>
            </a:r>
            <a:endParaRPr lang="en-US" sz="2700" b="1">
              <a:solidFill>
                <a:srgbClr val="262626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algn="l">
              <a:lnSpc>
                <a:spcPts val="3430"/>
              </a:lnSpc>
            </a:pPr>
            <a:r>
              <a:rPr lang="en-US" sz="22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直击救援核心需求</a:t>
            </a:r>
            <a:endParaRPr lang="en-US" sz="22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l">
              <a:lnSpc>
                <a:spcPts val="4210"/>
              </a:lnSpc>
            </a:pPr>
          </a:p>
          <a:p>
            <a:pPr algn="l">
              <a:lnSpc>
                <a:spcPts val="2575"/>
              </a:lnSpc>
            </a:pPr>
          </a:p>
        </p:txBody>
      </p:sp>
      <p:sp>
        <p:nvSpPr>
          <p:cNvPr id="13" name="TextBox 13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-441960" y="2750820"/>
            <a:ext cx="300136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"/>
              </a:lnSpc>
            </a:pPr>
            <a:r>
              <a:rPr lang="en-US" sz="15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7d195523061f1c03a90ee8e42cb24248e56383cd534985688F9F494128731F165EE95AB4B0C0A38076AAEA07667B1565C446FC45FF01DFB0E885BCDBDF3A284F3DB14DA61DD97F0BAB2E6C668FB4931972B188F3D7CE0CF23696CEF5693A64D53C8FB1F0925ED8BBF9C215EAD4326740F00D499DB15BFCD5E15A56FD8CC2D4B1F17509DE0C17F06617875BF3885BF1D</a:t>
            </a:r>
            <a:endParaRPr lang="en-US" sz="15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3600450" y="2138741"/>
            <a:ext cx="6410252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262626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PART TWO</a:t>
            </a:r>
            <a:endParaRPr lang="en-US" sz="9000" b="1">
              <a:solidFill>
                <a:srgbClr val="262626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5" name="TextBox 15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3518592" y="3653216"/>
            <a:ext cx="7186206" cy="44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90"/>
              </a:lnSpc>
            </a:pPr>
            <a:r>
              <a:rPr lang="en-US" sz="368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核心创新</a:t>
            </a:r>
            <a:endParaRPr lang="en-US" sz="368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0" y="9217843"/>
            <a:ext cx="11470629" cy="1069157"/>
            <a:chOff x="0" y="0"/>
            <a:chExt cx="15294171" cy="1425543"/>
          </a:xfrm>
        </p:grpSpPr>
        <p:grpSp>
          <p:nvGrpSpPr>
            <p:cNvPr id="17" name="Group 17"/>
            <p:cNvGrpSpPr/>
            <p:nvPr/>
          </p:nvGrpSpPr>
          <p:grpSpPr>
            <a:xfrm rot="0">
              <a:off x="0" y="0"/>
              <a:ext cx="11529071" cy="1425543"/>
              <a:chOff x="0" y="0"/>
              <a:chExt cx="11503508" cy="1422382"/>
            </a:xfrm>
          </p:grpSpPr>
          <p:sp>
            <p:nvSpPr>
              <p:cNvPr id="18" name="Freeform 18" descr="e7d195523061f1c03a90ee8e42cb24248e56383cd534985688F9F494128731F165EE95AB4B0C0A38076AAEA07667B1565C446FC45FF01DFB0E885BCDBDF3A284F3DB14DA61DD97F0BAB2E6C668FB4931972B188F3D7CE0CF23696CEF5693A64D53C8FB1F0925ED8BBF9C215EAD4326740F00D499DB15BFCD5E15A56..."/>
              <p:cNvSpPr/>
              <p:nvPr/>
            </p:nvSpPr>
            <p:spPr>
              <a:xfrm>
                <a:off x="0" y="0"/>
                <a:ext cx="11503533" cy="1422382"/>
              </a:xfrm>
              <a:custGeom>
                <a:avLst/>
                <a:gdLst/>
                <a:ahLst/>
                <a:cxnLst/>
                <a:rect l="l" t="t" r="r" b="b"/>
                <a:pathLst>
                  <a:path w="11503533" h="1422382">
                    <a:moveTo>
                      <a:pt x="0" y="0"/>
                    </a:moveTo>
                    <a:lnTo>
                      <a:pt x="11503533" y="0"/>
                    </a:lnTo>
                    <a:lnTo>
                      <a:pt x="11503533" y="1422382"/>
                    </a:lnTo>
                    <a:lnTo>
                      <a:pt x="0" y="142238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FC4CB">
                      <a:alpha val="100000"/>
                    </a:srgbClr>
                  </a:gs>
                  <a:gs pos="57000">
                    <a:srgbClr val="F2F2F2">
                      <a:alpha val="100000"/>
                    </a:srgbClr>
                  </a:gs>
                  <a:gs pos="82000">
                    <a:srgbClr val="FFFFFF">
                      <a:alpha val="100000"/>
                    </a:srgbClr>
                  </a:gs>
                  <a:gs pos="100000">
                    <a:srgbClr val="F2F2F2">
                      <a:alpha val="100000"/>
                    </a:srgbClr>
                  </a:gs>
                </a:gsLst>
                <a:lin ang="16200000"/>
              </a:gradFill>
            </p:spPr>
          </p:sp>
        </p:grpSp>
        <p:sp>
          <p:nvSpPr>
            <p:cNvPr id="19" name="TextBox 19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 txBox="1"/>
            <p:nvPr/>
          </p:nvSpPr>
          <p:spPr>
            <a:xfrm>
              <a:off x="522495" y="374006"/>
              <a:ext cx="14771677" cy="1046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50"/>
                </a:lnSpc>
              </a:pPr>
              <a:r>
                <a:rPr lang="en-US" sz="2375" spc="16">
                  <a:solidFill>
                    <a:srgbClr val="5C5C5C"/>
                  </a:solidFill>
                  <a:latin typeface="字由点字倔强黑" panose="00020600040101010101" charset="-122"/>
                  <a:ea typeface="字由点字倔强黑" panose="00020600040101010101" charset="-122"/>
                  <a:cs typeface="字由点字倔强黑" panose="00020600040101010101" charset="-122"/>
                  <a:sym typeface="字由点字倔强黑" panose="00020600040101010101" charset="-122"/>
                </a:rPr>
                <a:t>慧瞳卫士--基于多模态融合的动态导航自主搜救机器人</a:t>
              </a:r>
              <a:endParaRPr lang="en-US" sz="2375" spc="16">
                <a:solidFill>
                  <a:srgbClr val="5C5C5C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endParaRPr>
            </a:p>
            <a:p>
              <a:pPr algn="just">
                <a:lnSpc>
                  <a:spcPts val="399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7193901" y="1145005"/>
            <a:ext cx="4667487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b="1">
                <a:solidFill>
                  <a:srgbClr val="262626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核心创新</a:t>
            </a:r>
            <a:endParaRPr lang="en-US" sz="6600" b="1">
              <a:solidFill>
                <a:srgbClr val="262626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4" name="AutoShape 4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273221">
            <a:off x="-29711" y="5919078"/>
            <a:ext cx="719833" cy="0"/>
          </a:xfrm>
          <a:prstGeom prst="line">
            <a:avLst/>
          </a:prstGeom>
          <a:ln w="28575" cap="rnd">
            <a:solidFill>
              <a:srgbClr val="1D46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273221">
            <a:off x="-29711" y="6316858"/>
            <a:ext cx="719833" cy="0"/>
          </a:xfrm>
          <a:prstGeom prst="line">
            <a:avLst/>
          </a:prstGeom>
          <a:ln w="28575" cap="rnd">
            <a:solidFill>
              <a:srgbClr val="1D46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273221">
            <a:off x="-29711" y="6714639"/>
            <a:ext cx="719833" cy="0"/>
          </a:xfrm>
          <a:prstGeom prst="line">
            <a:avLst/>
          </a:prstGeom>
          <a:ln w="28575" cap="rnd">
            <a:solidFill>
              <a:srgbClr val="1D46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0">
            <a:off x="0" y="30652"/>
            <a:ext cx="9198864" cy="4611464"/>
            <a:chOff x="0" y="0"/>
            <a:chExt cx="12265152" cy="6148618"/>
          </a:xfrm>
        </p:grpSpPr>
        <p:sp>
          <p:nvSpPr>
            <p:cNvPr id="8" name="Freeform 8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12265152" cy="6148578"/>
            </a:xfrm>
            <a:custGeom>
              <a:avLst/>
              <a:gdLst/>
              <a:ahLst/>
              <a:cxnLst/>
              <a:rect l="l" t="t" r="r" b="b"/>
              <a:pathLst>
                <a:path w="12265152" h="6148578">
                  <a:moveTo>
                    <a:pt x="0" y="0"/>
                  </a:moveTo>
                  <a:lnTo>
                    <a:pt x="12265152" y="0"/>
                  </a:lnTo>
                  <a:lnTo>
                    <a:pt x="12265152" y="6148578"/>
                  </a:lnTo>
                  <a:lnTo>
                    <a:pt x="0" y="6148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77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0">
            <a:off x="11740896" y="-54867"/>
            <a:ext cx="6583680" cy="4032502"/>
            <a:chOff x="0" y="0"/>
            <a:chExt cx="8778240" cy="5376670"/>
          </a:xfrm>
        </p:grpSpPr>
        <p:sp>
          <p:nvSpPr>
            <p:cNvPr id="10" name="Freeform 10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 flipV="1">
              <a:off x="0" y="0"/>
              <a:ext cx="8778240" cy="5376672"/>
            </a:xfrm>
            <a:custGeom>
              <a:avLst/>
              <a:gdLst/>
              <a:ahLst/>
              <a:cxnLst/>
              <a:rect l="l" t="t" r="r" b="b"/>
              <a:pathLst>
                <a:path w="8778240" h="5376672">
                  <a:moveTo>
                    <a:pt x="0" y="5376672"/>
                  </a:moveTo>
                  <a:lnTo>
                    <a:pt x="8778240" y="5376672"/>
                  </a:lnTo>
                  <a:lnTo>
                    <a:pt x="8778240" y="0"/>
                  </a:lnTo>
                  <a:lnTo>
                    <a:pt x="0" y="0"/>
                  </a:lnTo>
                  <a:lnTo>
                    <a:pt x="0" y="5376672"/>
                  </a:lnTo>
                  <a:close/>
                </a:path>
              </a:pathLst>
            </a:custGeom>
            <a:blipFill>
              <a:blip r:embed="rId4"/>
              <a:stretch>
                <a:fillRect l="9961" b="-10"/>
              </a:stretch>
            </a:blipFill>
          </p:spPr>
        </p:sp>
      </p:grpSp>
      <p:sp>
        <p:nvSpPr>
          <p:cNvPr id="11" name="TextBox 11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-441960" y="2750820"/>
            <a:ext cx="300136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"/>
              </a:lnSpc>
            </a:pPr>
            <a:r>
              <a:rPr lang="en-US" sz="15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7d195523061f1c03a90ee8e42cb24248e56383cd534985688F9F494128731F165EE95AB4B0C0A38076AAEA07667B1565C446FC45FF01DFB0E885BCDBDF3A284F3DB14DA61DD97F0BAB2E6C668FB4931972B188F3D7CE0CF23696CEF5693A64D53C8FB1F0925ED8BBF9C215EAD4326740F00D499DB15BFCD5E15A56FD8CC2D4B1F17509DE0C17F06617875BF3885BF1D</a:t>
            </a:r>
            <a:endParaRPr lang="en-US" sz="15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885529" y="1020383"/>
            <a:ext cx="2418352" cy="2336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50"/>
              </a:lnSpc>
            </a:pPr>
            <a:r>
              <a:rPr lang="en-US" sz="10800">
                <a:solidFill>
                  <a:srgbClr val="D3D3D3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01</a:t>
            </a:r>
            <a:endParaRPr lang="en-US" sz="10800">
              <a:solidFill>
                <a:srgbClr val="D3D3D3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403509" y="1066710"/>
            <a:ext cx="2418352" cy="193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50"/>
              </a:lnSpc>
            </a:pPr>
            <a:r>
              <a:rPr lang="en-US" sz="10800">
                <a:solidFill>
                  <a:srgbClr val="D3D3D3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02</a:t>
            </a:r>
            <a:endParaRPr lang="en-US" sz="10800">
              <a:solidFill>
                <a:srgbClr val="D3D3D3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3450732"/>
            <a:ext cx="10148258" cy="881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5"/>
              </a:lnSpc>
              <a:spcBef>
                <a:spcPct val="0"/>
              </a:spcBef>
            </a:pPr>
            <a:r>
              <a:rPr lang="en-US" sz="2960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采用 “感知 - 控制 - 融合 - 应用” 四层架构设计</a:t>
            </a:r>
            <a:endParaRPr lang="en-US" sz="2960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algn="just">
              <a:lnSpc>
                <a:spcPts val="3555"/>
              </a:lnSpc>
              <a:spcBef>
                <a:spcPct val="0"/>
              </a:spcBef>
            </a:pPr>
          </a:p>
        </p:txBody>
      </p:sp>
      <p:sp>
        <p:nvSpPr>
          <p:cNvPr id="15" name="TextBox 15"/>
          <p:cNvSpPr txBox="1"/>
          <p:nvPr/>
        </p:nvSpPr>
        <p:spPr>
          <a:xfrm>
            <a:off x="11667000" y="4407096"/>
            <a:ext cx="4625844" cy="405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0"/>
              </a:lnSpc>
            </a:pPr>
          </a:p>
          <a:p>
            <a:pPr marL="651510" lvl="1" indent="-325755" algn="l">
              <a:lnSpc>
                <a:spcPts val="3620"/>
              </a:lnSpc>
              <a:buFont typeface="Arial" panose="020B0604020202020204"/>
              <a:buChar char="•"/>
            </a:pPr>
            <a:r>
              <a:rPr lang="en-US" sz="3015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动态导航功能：首创 “全局规划 + 局部调整” 混合策略；</a:t>
            </a:r>
            <a:endParaRPr lang="en-US" sz="3015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651510" lvl="1" indent="-325755" algn="l">
              <a:lnSpc>
                <a:spcPts val="3620"/>
              </a:lnSpc>
              <a:buFont typeface="Arial" panose="020B0604020202020204"/>
              <a:buChar char="•"/>
            </a:pPr>
            <a:r>
              <a:rPr lang="en-US" sz="3015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精准人体定位： YOLOv11-Pose 模型；</a:t>
            </a:r>
            <a:endParaRPr lang="en-US" sz="3015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651510" lvl="1" indent="-325755" algn="l">
              <a:lnSpc>
                <a:spcPts val="3620"/>
              </a:lnSpc>
              <a:buFont typeface="Arial" panose="020B0604020202020204"/>
              <a:buChar char="•"/>
            </a:pPr>
            <a:r>
              <a:rPr lang="en-US" sz="3015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轻量化适配设计</a:t>
            </a:r>
            <a:endParaRPr lang="en-US" sz="3015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algn="l">
              <a:lnSpc>
                <a:spcPts val="3620"/>
              </a:lnSpc>
              <a:spcBef>
                <a:spcPct val="0"/>
              </a:spcBef>
            </a:pPr>
          </a:p>
        </p:txBody>
      </p:sp>
      <p:grpSp>
        <p:nvGrpSpPr>
          <p:cNvPr id="16" name="Group 16"/>
          <p:cNvGrpSpPr/>
          <p:nvPr/>
        </p:nvGrpSpPr>
        <p:grpSpPr>
          <a:xfrm rot="0">
            <a:off x="0" y="9217843"/>
            <a:ext cx="11470629" cy="1069157"/>
            <a:chOff x="0" y="0"/>
            <a:chExt cx="15294171" cy="1425543"/>
          </a:xfrm>
        </p:grpSpPr>
        <p:grpSp>
          <p:nvGrpSpPr>
            <p:cNvPr id="17" name="Group 17"/>
            <p:cNvGrpSpPr/>
            <p:nvPr/>
          </p:nvGrpSpPr>
          <p:grpSpPr>
            <a:xfrm rot="0">
              <a:off x="0" y="0"/>
              <a:ext cx="11529071" cy="1425543"/>
              <a:chOff x="0" y="0"/>
              <a:chExt cx="11503508" cy="1422382"/>
            </a:xfrm>
          </p:grpSpPr>
          <p:sp>
            <p:nvSpPr>
              <p:cNvPr id="18" name="Freeform 18" descr="e7d195523061f1c03a90ee8e42cb24248e56383cd534985688F9F494128731F165EE95AB4B0C0A38076AAEA07667B1565C446FC45FF01DFB0E885BCDBDF3A284F3DB14DA61DD97F0BAB2E6C668FB4931972B188F3D7CE0CF23696CEF5693A64D53C8FB1F0925ED8BBF9C215EAD4326740F00D499DB15BFCD5E15A56..."/>
              <p:cNvSpPr/>
              <p:nvPr/>
            </p:nvSpPr>
            <p:spPr>
              <a:xfrm>
                <a:off x="0" y="0"/>
                <a:ext cx="11503533" cy="1422382"/>
              </a:xfrm>
              <a:custGeom>
                <a:avLst/>
                <a:gdLst/>
                <a:ahLst/>
                <a:cxnLst/>
                <a:rect l="l" t="t" r="r" b="b"/>
                <a:pathLst>
                  <a:path w="11503533" h="1422382">
                    <a:moveTo>
                      <a:pt x="0" y="0"/>
                    </a:moveTo>
                    <a:lnTo>
                      <a:pt x="11503533" y="0"/>
                    </a:lnTo>
                    <a:lnTo>
                      <a:pt x="11503533" y="1422382"/>
                    </a:lnTo>
                    <a:lnTo>
                      <a:pt x="0" y="142238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FC4CB">
                      <a:alpha val="100000"/>
                    </a:srgbClr>
                  </a:gs>
                  <a:gs pos="57000">
                    <a:srgbClr val="F2F2F2">
                      <a:alpha val="100000"/>
                    </a:srgbClr>
                  </a:gs>
                  <a:gs pos="82000">
                    <a:srgbClr val="FFFFFF">
                      <a:alpha val="100000"/>
                    </a:srgbClr>
                  </a:gs>
                  <a:gs pos="100000">
                    <a:srgbClr val="F2F2F2">
                      <a:alpha val="100000"/>
                    </a:srgbClr>
                  </a:gs>
                </a:gsLst>
                <a:lin ang="16200000"/>
              </a:gradFill>
            </p:spPr>
          </p:sp>
        </p:grpSp>
        <p:sp>
          <p:nvSpPr>
            <p:cNvPr id="19" name="TextBox 19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 txBox="1"/>
            <p:nvPr/>
          </p:nvSpPr>
          <p:spPr>
            <a:xfrm>
              <a:off x="522495" y="374006"/>
              <a:ext cx="14771677" cy="1046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50"/>
                </a:lnSpc>
              </a:pPr>
              <a:r>
                <a:rPr lang="en-US" sz="2375" spc="16">
                  <a:solidFill>
                    <a:srgbClr val="5C5C5C"/>
                  </a:solidFill>
                  <a:latin typeface="字由点字倔强黑" panose="00020600040101010101" charset="-122"/>
                  <a:ea typeface="字由点字倔强黑" panose="00020600040101010101" charset="-122"/>
                  <a:cs typeface="字由点字倔强黑" panose="00020600040101010101" charset="-122"/>
                  <a:sym typeface="字由点字倔强黑" panose="00020600040101010101" charset="-122"/>
                </a:rPr>
                <a:t>慧瞳卫士--基于多模态融合的动态导航自主搜救机器人</a:t>
              </a:r>
              <a:endParaRPr lang="en-US" sz="2375" spc="16">
                <a:solidFill>
                  <a:srgbClr val="5C5C5C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endParaRPr>
            </a:p>
            <a:p>
              <a:pPr algn="just">
                <a:lnSpc>
                  <a:spcPts val="3990"/>
                </a:lnSpc>
              </a:p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84720" y="4418249"/>
            <a:ext cx="8820911" cy="418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600" lvl="1" indent="-304800" algn="l">
              <a:lnSpc>
                <a:spcPts val="3385"/>
              </a:lnSpc>
              <a:buFont typeface="Arial" panose="020B0604020202020204"/>
              <a:buChar char="•"/>
            </a:pPr>
            <a:r>
              <a:rPr lang="en-US" sz="2820" spc="19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感知层： 2D LiDAR Astra Pro Plus 深度相机搭配运动状态监测模块。</a:t>
            </a:r>
            <a:endParaRPr lang="en-US" sz="2820" spc="19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609600" lvl="1" indent="-304800" algn="l">
              <a:lnSpc>
                <a:spcPts val="3385"/>
              </a:lnSpc>
              <a:buFont typeface="Arial" panose="020B0604020202020204"/>
              <a:buChar char="•"/>
            </a:pPr>
            <a:r>
              <a:rPr lang="en-US" sz="2820" spc="19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控制层：以 NVIDIA Jetson Nano 为主控核心，搭载电机闭环控制系统。</a:t>
            </a:r>
            <a:endParaRPr lang="en-US" sz="2820" spc="19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609600" lvl="1" indent="-304800" algn="l">
              <a:lnSpc>
                <a:spcPts val="3385"/>
              </a:lnSpc>
              <a:buFont typeface="Arial" panose="020B0604020202020204"/>
              <a:buChar char="•"/>
            </a:pPr>
            <a:r>
              <a:rPr lang="en-US" sz="2820" spc="19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融合层：创新设计 “3D 点云过滤 - 2D 投影 - 栅格运算” 融合策略。</a:t>
            </a:r>
            <a:endParaRPr lang="en-US" sz="2820" spc="19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609600" lvl="1" indent="-304800" algn="l">
              <a:lnSpc>
                <a:spcPts val="3385"/>
              </a:lnSpc>
              <a:buFont typeface="Arial" panose="020B0604020202020204"/>
              <a:buChar char="•"/>
            </a:pPr>
            <a:r>
              <a:rPr lang="en-US" sz="2820" spc="19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应用层：基于华为云 IoT 平台实现数据实时传输（latency＜200ms），部署 Dijkstra 全局路径规划、DWA 局部动态调整、YOLOv11-Pose 人体检测三大核心算法。</a:t>
            </a:r>
            <a:endParaRPr lang="en-US" sz="2820" spc="19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740896" y="3467100"/>
            <a:ext cx="4112287" cy="59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5"/>
              </a:lnSpc>
              <a:spcBef>
                <a:spcPct val="0"/>
              </a:spcBef>
            </a:pPr>
            <a:r>
              <a:rPr lang="en-US" sz="4020" spc="28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场景化功能创新：</a:t>
            </a:r>
            <a:endParaRPr lang="en-US" sz="4020" spc="28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grpSp>
        <p:nvGrpSpPr>
          <p:cNvPr id="22" name="Group 22"/>
          <p:cNvGrpSpPr/>
          <p:nvPr/>
        </p:nvGrpSpPr>
        <p:grpSpPr>
          <a:xfrm rot="0">
            <a:off x="0" y="0"/>
            <a:ext cx="68578" cy="5143500"/>
            <a:chOff x="0" y="0"/>
            <a:chExt cx="91438" cy="6858000"/>
          </a:xfrm>
        </p:grpSpPr>
        <p:sp>
          <p:nvSpPr>
            <p:cNvPr id="23" name="Freeform 23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91440" cy="6858000"/>
            </a:xfrm>
            <a:custGeom>
              <a:avLst/>
              <a:gdLst/>
              <a:ahLst/>
              <a:cxnLst/>
              <a:rect l="l" t="t" r="r" b="b"/>
              <a:pathLst>
                <a:path w="91440" h="6858000">
                  <a:moveTo>
                    <a:pt x="0" y="0"/>
                  </a:moveTo>
                  <a:lnTo>
                    <a:pt x="91440" y="0"/>
                  </a:lnTo>
                  <a:lnTo>
                    <a:pt x="9144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D46F3"/>
            </a:solidFill>
          </p:spPr>
        </p:sp>
      </p:grpSp>
      <p:grpSp>
        <p:nvGrpSpPr>
          <p:cNvPr id="24" name="Group 24"/>
          <p:cNvGrpSpPr/>
          <p:nvPr/>
        </p:nvGrpSpPr>
        <p:grpSpPr>
          <a:xfrm rot="0">
            <a:off x="10900956" y="3321694"/>
            <a:ext cx="68578" cy="5143500"/>
            <a:chOff x="0" y="0"/>
            <a:chExt cx="91438" cy="6858000"/>
          </a:xfrm>
        </p:grpSpPr>
        <p:sp>
          <p:nvSpPr>
            <p:cNvPr id="25" name="Freeform 25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91440" cy="6858000"/>
            </a:xfrm>
            <a:custGeom>
              <a:avLst/>
              <a:gdLst/>
              <a:ahLst/>
              <a:cxnLst/>
              <a:rect l="l" t="t" r="r" b="b"/>
              <a:pathLst>
                <a:path w="91440" h="6858000">
                  <a:moveTo>
                    <a:pt x="0" y="0"/>
                  </a:moveTo>
                  <a:lnTo>
                    <a:pt x="91440" y="0"/>
                  </a:lnTo>
                  <a:lnTo>
                    <a:pt x="9144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D46F3"/>
            </a:solidFill>
          </p:spPr>
        </p:sp>
      </p:grpSp>
      <p:sp>
        <p:nvSpPr>
          <p:cNvPr id="26" name="AutoShape 26"/>
          <p:cNvSpPr/>
          <p:nvPr/>
        </p:nvSpPr>
        <p:spPr>
          <a:xfrm flipV="1">
            <a:off x="2346220" y="3958586"/>
            <a:ext cx="5496969" cy="0"/>
          </a:xfrm>
          <a:prstGeom prst="line">
            <a:avLst/>
          </a:prstGeom>
          <a:ln w="38100" cap="flat">
            <a:solidFill>
              <a:srgbClr val="1D46F3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793420">
            <a:off x="-1643208" y="-466826"/>
            <a:ext cx="19574205" cy="14484910"/>
            <a:chOff x="0" y="0"/>
            <a:chExt cx="26098940" cy="19313214"/>
          </a:xfrm>
        </p:grpSpPr>
        <p:sp>
          <p:nvSpPr>
            <p:cNvPr id="4" name="Freeform 4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26098881" cy="19313271"/>
            </a:xfrm>
            <a:custGeom>
              <a:avLst/>
              <a:gdLst/>
              <a:ahLst/>
              <a:cxnLst/>
              <a:rect l="l" t="t" r="r" b="b"/>
              <a:pathLst>
                <a:path w="26098881" h="19313271">
                  <a:moveTo>
                    <a:pt x="0" y="0"/>
                  </a:moveTo>
                  <a:lnTo>
                    <a:pt x="26098881" y="0"/>
                  </a:lnTo>
                  <a:lnTo>
                    <a:pt x="26098881" y="19313271"/>
                  </a:lnTo>
                  <a:lnTo>
                    <a:pt x="0" y="19313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" b="-3"/>
              </a:stretch>
            </a:blipFill>
          </p:spPr>
        </p:sp>
      </p:grpSp>
      <p:sp>
        <p:nvSpPr>
          <p:cNvPr id="5" name="TextBox 5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8829678" y="2832098"/>
            <a:ext cx="7538082" cy="147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PART THREE</a:t>
            </a:r>
            <a:endParaRPr lang="en-US" sz="90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6" name="TextBox 6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9034272" y="4164330"/>
            <a:ext cx="7333488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功能介绍</a:t>
            </a:r>
            <a:endParaRPr lang="en-US" sz="30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7" name="Freeform 7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15358414" y="234719"/>
            <a:ext cx="437599" cy="437599"/>
          </a:xfrm>
          <a:custGeom>
            <a:avLst/>
            <a:gdLst/>
            <a:ahLst/>
            <a:cxnLst/>
            <a:rect l="l" t="t" r="r" b="b"/>
            <a:pathLst>
              <a:path w="437599" h="437599">
                <a:moveTo>
                  <a:pt x="0" y="0"/>
                </a:moveTo>
                <a:lnTo>
                  <a:pt x="437600" y="0"/>
                </a:lnTo>
                <a:lnTo>
                  <a:pt x="437600" y="437599"/>
                </a:lnTo>
                <a:lnTo>
                  <a:pt x="0" y="437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15242541" y="709296"/>
            <a:ext cx="743335" cy="31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575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LOGO</a:t>
            </a:r>
            <a:endParaRPr lang="en-US" sz="1575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8910276" y="5335524"/>
            <a:ext cx="1431588" cy="397764"/>
            <a:chOff x="0" y="0"/>
            <a:chExt cx="1908784" cy="530352"/>
          </a:xfrm>
        </p:grpSpPr>
        <p:sp>
          <p:nvSpPr>
            <p:cNvPr id="10" name="Freeform 10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1908810" cy="530352"/>
            </a:xfrm>
            <a:custGeom>
              <a:avLst/>
              <a:gdLst/>
              <a:ahLst/>
              <a:cxnLst/>
              <a:rect l="l" t="t" r="r" b="b"/>
              <a:pathLst>
                <a:path w="1908810" h="530352">
                  <a:moveTo>
                    <a:pt x="0" y="0"/>
                  </a:moveTo>
                  <a:lnTo>
                    <a:pt x="1908810" y="0"/>
                  </a:lnTo>
                  <a:lnTo>
                    <a:pt x="1908810" y="530352"/>
                  </a:lnTo>
                  <a:lnTo>
                    <a:pt x="0" y="530352"/>
                  </a:lnTo>
                  <a:close/>
                </a:path>
              </a:pathLst>
            </a:custGeom>
            <a:solidFill>
              <a:srgbClr val="262626"/>
            </a:solidFill>
          </p:spPr>
        </p:sp>
      </p:grpSp>
      <p:sp>
        <p:nvSpPr>
          <p:cNvPr id="11" name="TextBox 11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9208008" y="5368902"/>
            <a:ext cx="1124712" cy="34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START→</a:t>
            </a:r>
            <a:endParaRPr lang="en-US" sz="18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TextBox 12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-441960" y="2750820"/>
            <a:ext cx="300136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"/>
              </a:lnSpc>
            </a:pPr>
            <a:r>
              <a:rPr lang="en-US" sz="15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7d195523061f1c03a90ee8e42cb24248e56383cd534985688F9F494128731F165EE95AB4B0C0A38076AAEA07667B1565C446FC45FF01DFB0E885BCDBDF3A284F3DB14DA61DD97F0BAB2E6C668FB4931972B188F3D7CE0CF23696CEF5693A64D53C8FB1F0925ED8BBF9C215EAD4326740F00D499DB15BFCD5E15A56FD8CC2D4B1F17509DE0C17F06617875BF3885BF1D</a:t>
            </a:r>
            <a:endParaRPr lang="en-US" sz="15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0" y="9217843"/>
            <a:ext cx="11470629" cy="1069157"/>
            <a:chOff x="0" y="0"/>
            <a:chExt cx="15294171" cy="1425543"/>
          </a:xfrm>
        </p:grpSpPr>
        <p:grpSp>
          <p:nvGrpSpPr>
            <p:cNvPr id="14" name="Group 14"/>
            <p:cNvGrpSpPr/>
            <p:nvPr/>
          </p:nvGrpSpPr>
          <p:grpSpPr>
            <a:xfrm rot="0">
              <a:off x="0" y="0"/>
              <a:ext cx="11529071" cy="1425543"/>
              <a:chOff x="0" y="0"/>
              <a:chExt cx="11503508" cy="1422382"/>
            </a:xfrm>
          </p:grpSpPr>
          <p:sp>
            <p:nvSpPr>
              <p:cNvPr id="15" name="Freeform 15" descr="e7d195523061f1c03a90ee8e42cb24248e56383cd534985688F9F494128731F165EE95AB4B0C0A38076AAEA07667B1565C446FC45FF01DFB0E885BCDBDF3A284F3DB14DA61DD97F0BAB2E6C668FB4931972B188F3D7CE0CF23696CEF5693A64D53C8FB1F0925ED8BBF9C215EAD4326740F00D499DB15BFCD5E15A56..."/>
              <p:cNvSpPr/>
              <p:nvPr/>
            </p:nvSpPr>
            <p:spPr>
              <a:xfrm>
                <a:off x="0" y="0"/>
                <a:ext cx="11503533" cy="1422382"/>
              </a:xfrm>
              <a:custGeom>
                <a:avLst/>
                <a:gdLst/>
                <a:ahLst/>
                <a:cxnLst/>
                <a:rect l="l" t="t" r="r" b="b"/>
                <a:pathLst>
                  <a:path w="11503533" h="1422382">
                    <a:moveTo>
                      <a:pt x="0" y="0"/>
                    </a:moveTo>
                    <a:lnTo>
                      <a:pt x="11503533" y="0"/>
                    </a:lnTo>
                    <a:lnTo>
                      <a:pt x="11503533" y="1422382"/>
                    </a:lnTo>
                    <a:lnTo>
                      <a:pt x="0" y="142238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FC4CB">
                      <a:alpha val="100000"/>
                    </a:srgbClr>
                  </a:gs>
                  <a:gs pos="57000">
                    <a:srgbClr val="F2F2F2">
                      <a:alpha val="100000"/>
                    </a:srgbClr>
                  </a:gs>
                  <a:gs pos="82000">
                    <a:srgbClr val="FFFFFF">
                      <a:alpha val="100000"/>
                    </a:srgbClr>
                  </a:gs>
                  <a:gs pos="100000">
                    <a:srgbClr val="F2F2F2">
                      <a:alpha val="100000"/>
                    </a:srgbClr>
                  </a:gs>
                </a:gsLst>
                <a:lin ang="16200000"/>
              </a:gradFill>
            </p:spPr>
          </p:sp>
        </p:grpSp>
        <p:sp>
          <p:nvSpPr>
            <p:cNvPr id="16" name="TextBox 16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 txBox="1"/>
            <p:nvPr/>
          </p:nvSpPr>
          <p:spPr>
            <a:xfrm>
              <a:off x="522495" y="374006"/>
              <a:ext cx="14771677" cy="1046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50"/>
                </a:lnSpc>
              </a:pPr>
              <a:r>
                <a:rPr lang="en-US" sz="2375" spc="16">
                  <a:solidFill>
                    <a:srgbClr val="5C5C5C"/>
                  </a:solidFill>
                  <a:latin typeface="字由点字倔强黑" panose="00020600040101010101" charset="-122"/>
                  <a:ea typeface="字由点字倔强黑" panose="00020600040101010101" charset="-122"/>
                  <a:cs typeface="字由点字倔强黑" panose="00020600040101010101" charset="-122"/>
                  <a:sym typeface="字由点字倔强黑" panose="00020600040101010101" charset="-122"/>
                </a:rPr>
                <a:t>慧瞳卫士--基于多模态融合的动态导航自主搜救机器人</a:t>
              </a:r>
              <a:endParaRPr lang="en-US" sz="2375" spc="16">
                <a:solidFill>
                  <a:srgbClr val="5C5C5C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endParaRPr>
            </a:p>
            <a:p>
              <a:pPr algn="just">
                <a:lnSpc>
                  <a:spcPts val="399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5822093" y="2846932"/>
            <a:ext cx="6742844" cy="5450430"/>
          </a:xfrm>
          <a:custGeom>
            <a:avLst/>
            <a:gdLst/>
            <a:ahLst/>
            <a:cxnLst/>
            <a:rect l="l" t="t" r="r" b="b"/>
            <a:pathLst>
              <a:path w="6742844" h="5450430">
                <a:moveTo>
                  <a:pt x="0" y="0"/>
                </a:moveTo>
                <a:lnTo>
                  <a:pt x="6742843" y="0"/>
                </a:lnTo>
                <a:lnTo>
                  <a:pt x="6742843" y="5450430"/>
                </a:lnTo>
                <a:lnTo>
                  <a:pt x="0" y="545043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7931560" y="7382684"/>
            <a:ext cx="3893967" cy="877017"/>
          </a:xfrm>
          <a:custGeom>
            <a:avLst/>
            <a:gdLst/>
            <a:ahLst/>
            <a:cxnLst/>
            <a:rect l="l" t="t" r="r" b="b"/>
            <a:pathLst>
              <a:path w="3893967" h="877017">
                <a:moveTo>
                  <a:pt x="0" y="0"/>
                </a:moveTo>
                <a:lnTo>
                  <a:pt x="3893968" y="0"/>
                </a:lnTo>
                <a:lnTo>
                  <a:pt x="3893968" y="877017"/>
                </a:lnTo>
                <a:lnTo>
                  <a:pt x="0" y="8770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910071" y="984894"/>
            <a:ext cx="16230600" cy="8229600"/>
            <a:chOff x="0" y="0"/>
            <a:chExt cx="21640800" cy="10972800"/>
          </a:xfrm>
        </p:grpSpPr>
        <p:sp>
          <p:nvSpPr>
            <p:cNvPr id="5" name="Freeform 5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21640800" cy="10972800"/>
            </a:xfrm>
            <a:custGeom>
              <a:avLst/>
              <a:gdLst/>
              <a:ahLst/>
              <a:cxnLst/>
              <a:rect l="l" t="t" r="r" b="b"/>
              <a:pathLst>
                <a:path w="21640800" h="10972800">
                  <a:moveTo>
                    <a:pt x="0" y="0"/>
                  </a:moveTo>
                  <a:lnTo>
                    <a:pt x="21640800" y="0"/>
                  </a:lnTo>
                  <a:lnTo>
                    <a:pt x="21640800" y="10972800"/>
                  </a:lnTo>
                  <a:lnTo>
                    <a:pt x="0" y="10972800"/>
                  </a:lnTo>
                  <a:close/>
                </a:path>
              </a:pathLst>
            </a:custGeom>
            <a:solidFill>
              <a:srgbClr val="FFFFFF">
                <a:alpha val="78824"/>
              </a:srgbClr>
            </a:solidFill>
          </p:spPr>
        </p:sp>
      </p:grpSp>
      <p:sp>
        <p:nvSpPr>
          <p:cNvPr id="6" name="Freeform 6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7941406" y="7382684"/>
            <a:ext cx="2336259" cy="877017"/>
          </a:xfrm>
          <a:custGeom>
            <a:avLst/>
            <a:gdLst/>
            <a:ahLst/>
            <a:cxnLst/>
            <a:rect l="l" t="t" r="r" b="b"/>
            <a:pathLst>
              <a:path w="2336259" h="877017">
                <a:moveTo>
                  <a:pt x="0" y="0"/>
                </a:moveTo>
                <a:lnTo>
                  <a:pt x="2336260" y="0"/>
                </a:lnTo>
                <a:lnTo>
                  <a:pt x="2336260" y="877017"/>
                </a:lnTo>
                <a:lnTo>
                  <a:pt x="0" y="8770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6472318" y="2771170"/>
            <a:ext cx="4602911" cy="1365400"/>
          </a:xfrm>
          <a:custGeom>
            <a:avLst/>
            <a:gdLst/>
            <a:ahLst/>
            <a:cxnLst/>
            <a:rect l="l" t="t" r="r" b="b"/>
            <a:pathLst>
              <a:path w="4602911" h="1365400">
                <a:moveTo>
                  <a:pt x="0" y="0"/>
                </a:moveTo>
                <a:lnTo>
                  <a:pt x="4602911" y="0"/>
                </a:lnTo>
                <a:lnTo>
                  <a:pt x="4602911" y="1365401"/>
                </a:lnTo>
                <a:lnTo>
                  <a:pt x="0" y="13654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6472318" y="2771170"/>
            <a:ext cx="2655285" cy="1365400"/>
          </a:xfrm>
          <a:custGeom>
            <a:avLst/>
            <a:gdLst/>
            <a:ahLst/>
            <a:cxnLst/>
            <a:rect l="l" t="t" r="r" b="b"/>
            <a:pathLst>
              <a:path w="2655285" h="1365400">
                <a:moveTo>
                  <a:pt x="0" y="0"/>
                </a:moveTo>
                <a:lnTo>
                  <a:pt x="2655286" y="0"/>
                </a:lnTo>
                <a:lnTo>
                  <a:pt x="2655286" y="1365401"/>
                </a:lnTo>
                <a:lnTo>
                  <a:pt x="0" y="13654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5753528" y="6413164"/>
            <a:ext cx="5042062" cy="1005021"/>
          </a:xfrm>
          <a:custGeom>
            <a:avLst/>
            <a:gdLst/>
            <a:ahLst/>
            <a:cxnLst/>
            <a:rect l="l" t="t" r="r" b="b"/>
            <a:pathLst>
              <a:path w="5042062" h="1005021">
                <a:moveTo>
                  <a:pt x="0" y="0"/>
                </a:moveTo>
                <a:lnTo>
                  <a:pt x="5042062" y="0"/>
                </a:lnTo>
                <a:lnTo>
                  <a:pt x="5042062" y="1005022"/>
                </a:lnTo>
                <a:lnTo>
                  <a:pt x="0" y="10050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5753528" y="6369491"/>
            <a:ext cx="1237397" cy="1005021"/>
          </a:xfrm>
          <a:custGeom>
            <a:avLst/>
            <a:gdLst/>
            <a:ahLst/>
            <a:cxnLst/>
            <a:rect l="l" t="t" r="r" b="b"/>
            <a:pathLst>
              <a:path w="1237397" h="1005021">
                <a:moveTo>
                  <a:pt x="0" y="0"/>
                </a:moveTo>
                <a:lnTo>
                  <a:pt x="1237396" y="0"/>
                </a:lnTo>
                <a:lnTo>
                  <a:pt x="1237396" y="1005021"/>
                </a:lnTo>
                <a:lnTo>
                  <a:pt x="0" y="10050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7232463" y="4175488"/>
            <a:ext cx="5302008" cy="2155085"/>
          </a:xfrm>
          <a:custGeom>
            <a:avLst/>
            <a:gdLst/>
            <a:ahLst/>
            <a:cxnLst/>
            <a:rect l="l" t="t" r="r" b="b"/>
            <a:pathLst>
              <a:path w="5302008" h="2155085">
                <a:moveTo>
                  <a:pt x="0" y="0"/>
                </a:moveTo>
                <a:lnTo>
                  <a:pt x="5302008" y="0"/>
                </a:lnTo>
                <a:lnTo>
                  <a:pt x="5302008" y="2155085"/>
                </a:lnTo>
                <a:lnTo>
                  <a:pt x="0" y="21550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7242309" y="4175488"/>
            <a:ext cx="936096" cy="2155085"/>
          </a:xfrm>
          <a:custGeom>
            <a:avLst/>
            <a:gdLst/>
            <a:ahLst/>
            <a:cxnLst/>
            <a:rect l="l" t="t" r="r" b="b"/>
            <a:pathLst>
              <a:path w="936096" h="2155085">
                <a:moveTo>
                  <a:pt x="0" y="0"/>
                </a:moveTo>
                <a:lnTo>
                  <a:pt x="936096" y="0"/>
                </a:lnTo>
                <a:lnTo>
                  <a:pt x="936096" y="2155085"/>
                </a:lnTo>
                <a:lnTo>
                  <a:pt x="0" y="215508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12265046" y="4989273"/>
            <a:ext cx="514674" cy="514671"/>
            <a:chOff x="0" y="0"/>
            <a:chExt cx="686232" cy="686228"/>
          </a:xfrm>
        </p:grpSpPr>
        <p:sp>
          <p:nvSpPr>
            <p:cNvPr id="14" name="Freeform 14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686181" cy="686181"/>
            </a:xfrm>
            <a:custGeom>
              <a:avLst/>
              <a:gdLst/>
              <a:ahLst/>
              <a:cxnLst/>
              <a:rect l="l" t="t" r="r" b="b"/>
              <a:pathLst>
                <a:path w="686181" h="686181">
                  <a:moveTo>
                    <a:pt x="0" y="343154"/>
                  </a:moveTo>
                  <a:cubicBezTo>
                    <a:pt x="0" y="153670"/>
                    <a:pt x="153670" y="0"/>
                    <a:pt x="343154" y="0"/>
                  </a:cubicBezTo>
                  <a:cubicBezTo>
                    <a:pt x="532638" y="0"/>
                    <a:pt x="686181" y="153670"/>
                    <a:pt x="686181" y="343154"/>
                  </a:cubicBezTo>
                  <a:cubicBezTo>
                    <a:pt x="686181" y="532638"/>
                    <a:pt x="532638" y="686181"/>
                    <a:pt x="343154" y="686181"/>
                  </a:cubicBezTo>
                  <a:cubicBezTo>
                    <a:pt x="153670" y="686181"/>
                    <a:pt x="0" y="532638"/>
                    <a:pt x="0" y="343154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686232" cy="667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r>
                <a:rPr lang="en-US" sz="1500">
                  <a:solidFill>
                    <a:srgbClr val="FFFFFF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W</a:t>
              </a:r>
              <a:endParaRPr lang="en-US" sz="15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11479072" y="7162257"/>
            <a:ext cx="514674" cy="514671"/>
            <a:chOff x="0" y="0"/>
            <a:chExt cx="686232" cy="686228"/>
          </a:xfrm>
        </p:grpSpPr>
        <p:sp>
          <p:nvSpPr>
            <p:cNvPr id="17" name="Freeform 17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686181" cy="686181"/>
            </a:xfrm>
            <a:custGeom>
              <a:avLst/>
              <a:gdLst/>
              <a:ahLst/>
              <a:cxnLst/>
              <a:rect l="l" t="t" r="r" b="b"/>
              <a:pathLst>
                <a:path w="686181" h="686181">
                  <a:moveTo>
                    <a:pt x="0" y="343154"/>
                  </a:moveTo>
                  <a:cubicBezTo>
                    <a:pt x="0" y="153670"/>
                    <a:pt x="153670" y="0"/>
                    <a:pt x="343154" y="0"/>
                  </a:cubicBezTo>
                  <a:cubicBezTo>
                    <a:pt x="532638" y="0"/>
                    <a:pt x="686181" y="153670"/>
                    <a:pt x="686181" y="343154"/>
                  </a:cubicBezTo>
                  <a:cubicBezTo>
                    <a:pt x="686181" y="532638"/>
                    <a:pt x="532638" y="686181"/>
                    <a:pt x="343154" y="686181"/>
                  </a:cubicBezTo>
                  <a:cubicBezTo>
                    <a:pt x="153670" y="686181"/>
                    <a:pt x="0" y="532638"/>
                    <a:pt x="0" y="343154"/>
                  </a:cubicBezTo>
                  <a:close/>
                </a:path>
              </a:pathLst>
            </a:custGeom>
            <a:solidFill>
              <a:srgbClr val="5E78F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686232" cy="667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r>
                <a:rPr lang="en-US" sz="1500">
                  <a:solidFill>
                    <a:srgbClr val="FFFFFF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T</a:t>
              </a:r>
              <a:endParaRPr lang="en-US" sz="15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5567214" y="6175857"/>
            <a:ext cx="514674" cy="514671"/>
            <a:chOff x="0" y="0"/>
            <a:chExt cx="686232" cy="686228"/>
          </a:xfrm>
        </p:grpSpPr>
        <p:sp>
          <p:nvSpPr>
            <p:cNvPr id="20" name="Freeform 20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686181" cy="686181"/>
            </a:xfrm>
            <a:custGeom>
              <a:avLst/>
              <a:gdLst/>
              <a:ahLst/>
              <a:cxnLst/>
              <a:rect l="l" t="t" r="r" b="b"/>
              <a:pathLst>
                <a:path w="686181" h="686181">
                  <a:moveTo>
                    <a:pt x="0" y="343154"/>
                  </a:moveTo>
                  <a:cubicBezTo>
                    <a:pt x="0" y="153670"/>
                    <a:pt x="153670" y="0"/>
                    <a:pt x="343154" y="0"/>
                  </a:cubicBezTo>
                  <a:cubicBezTo>
                    <a:pt x="532638" y="0"/>
                    <a:pt x="686181" y="153670"/>
                    <a:pt x="686181" y="343154"/>
                  </a:cubicBezTo>
                  <a:cubicBezTo>
                    <a:pt x="686181" y="532638"/>
                    <a:pt x="532638" y="686181"/>
                    <a:pt x="343154" y="686181"/>
                  </a:cubicBezTo>
                  <a:cubicBezTo>
                    <a:pt x="153670" y="686181"/>
                    <a:pt x="0" y="532638"/>
                    <a:pt x="0" y="343154"/>
                  </a:cubicBezTo>
                  <a:close/>
                </a:path>
              </a:pathLst>
            </a:custGeom>
            <a:solidFill>
              <a:srgbClr val="C9D2F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686232" cy="667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r>
                <a:rPr lang="en-US" sz="1500">
                  <a:solidFill>
                    <a:srgbClr val="FFFFFF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O</a:t>
              </a:r>
              <a:endParaRPr lang="en-US" sz="15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6260268" y="3773404"/>
            <a:ext cx="514674" cy="514671"/>
            <a:chOff x="0" y="0"/>
            <a:chExt cx="686232" cy="686228"/>
          </a:xfrm>
        </p:grpSpPr>
        <p:sp>
          <p:nvSpPr>
            <p:cNvPr id="23" name="Freeform 23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686181" cy="686181"/>
            </a:xfrm>
            <a:custGeom>
              <a:avLst/>
              <a:gdLst/>
              <a:ahLst/>
              <a:cxnLst/>
              <a:rect l="l" t="t" r="r" b="b"/>
              <a:pathLst>
                <a:path w="686181" h="686181">
                  <a:moveTo>
                    <a:pt x="0" y="343154"/>
                  </a:moveTo>
                  <a:cubicBezTo>
                    <a:pt x="0" y="153670"/>
                    <a:pt x="153670" y="0"/>
                    <a:pt x="343154" y="0"/>
                  </a:cubicBezTo>
                  <a:cubicBezTo>
                    <a:pt x="532638" y="0"/>
                    <a:pt x="686181" y="153670"/>
                    <a:pt x="686181" y="343154"/>
                  </a:cubicBezTo>
                  <a:cubicBezTo>
                    <a:pt x="686181" y="532638"/>
                    <a:pt x="532638" y="686181"/>
                    <a:pt x="343154" y="686181"/>
                  </a:cubicBezTo>
                  <a:cubicBezTo>
                    <a:pt x="153670" y="686181"/>
                    <a:pt x="0" y="532638"/>
                    <a:pt x="0" y="343154"/>
                  </a:cubicBezTo>
                  <a:close/>
                </a:path>
              </a:pathLst>
            </a:custGeom>
            <a:solidFill>
              <a:srgbClr val="1D46F3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686232" cy="667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r>
                <a:rPr lang="en-US" sz="1500">
                  <a:solidFill>
                    <a:srgbClr val="FFFFFF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S</a:t>
              </a:r>
              <a:endParaRPr lang="en-US" sz="15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0">
            <a:off x="7033846" y="2786403"/>
            <a:ext cx="3522852" cy="2067434"/>
            <a:chOff x="0" y="0"/>
            <a:chExt cx="4697136" cy="2756578"/>
          </a:xfrm>
        </p:grpSpPr>
        <p:sp>
          <p:nvSpPr>
            <p:cNvPr id="26" name="Freeform 26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105410" y="-2032"/>
              <a:ext cx="4490974" cy="1380363"/>
            </a:xfrm>
            <a:custGeom>
              <a:avLst/>
              <a:gdLst/>
              <a:ahLst/>
              <a:cxnLst/>
              <a:rect l="l" t="t" r="r" b="b"/>
              <a:pathLst>
                <a:path w="4490974" h="1380363">
                  <a:moveTo>
                    <a:pt x="0" y="972058"/>
                  </a:moveTo>
                  <a:cubicBezTo>
                    <a:pt x="305816" y="393573"/>
                    <a:pt x="1219200" y="0"/>
                    <a:pt x="2251202" y="2032"/>
                  </a:cubicBezTo>
                  <a:cubicBezTo>
                    <a:pt x="3283204" y="4064"/>
                    <a:pt x="4192016" y="401320"/>
                    <a:pt x="4490974" y="981075"/>
                  </a:cubicBezTo>
                  <a:lnTo>
                    <a:pt x="2243074" y="1380363"/>
                  </a:lnTo>
                  <a:close/>
                </a:path>
              </a:pathLst>
            </a:custGeom>
            <a:gradFill rotWithShape="1">
              <a:gsLst>
                <a:gs pos="0">
                  <a:srgbClr val="1D46F3">
                    <a:alpha val="20000"/>
                  </a:srgbClr>
                </a:gs>
                <a:gs pos="99000">
                  <a:srgbClr val="FFFFFF">
                    <a:alpha val="0"/>
                  </a:srgbClr>
                </a:gs>
              </a:gsLst>
              <a:lin ang="5400000"/>
            </a:gradFill>
          </p:spPr>
        </p:sp>
      </p:grpSp>
      <p:sp>
        <p:nvSpPr>
          <p:cNvPr id="27" name="Freeform 27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8077668" y="6564514"/>
            <a:ext cx="492809" cy="564371"/>
          </a:xfrm>
          <a:custGeom>
            <a:avLst/>
            <a:gdLst/>
            <a:ahLst/>
            <a:cxnLst/>
            <a:rect l="l" t="t" r="r" b="b"/>
            <a:pathLst>
              <a:path w="492809" h="564371">
                <a:moveTo>
                  <a:pt x="0" y="0"/>
                </a:moveTo>
                <a:lnTo>
                  <a:pt x="492808" y="0"/>
                </a:lnTo>
                <a:lnTo>
                  <a:pt x="492808" y="564371"/>
                </a:lnTo>
                <a:lnTo>
                  <a:pt x="0" y="56437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9777894" y="5099694"/>
            <a:ext cx="559493" cy="507444"/>
          </a:xfrm>
          <a:custGeom>
            <a:avLst/>
            <a:gdLst/>
            <a:ahLst/>
            <a:cxnLst/>
            <a:rect l="l" t="t" r="r" b="b"/>
            <a:pathLst>
              <a:path w="559493" h="507444">
                <a:moveTo>
                  <a:pt x="0" y="0"/>
                </a:moveTo>
                <a:lnTo>
                  <a:pt x="559492" y="0"/>
                </a:lnTo>
                <a:lnTo>
                  <a:pt x="559492" y="507444"/>
                </a:lnTo>
                <a:lnTo>
                  <a:pt x="0" y="50744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8739933" y="3313988"/>
            <a:ext cx="570876" cy="574130"/>
          </a:xfrm>
          <a:custGeom>
            <a:avLst/>
            <a:gdLst/>
            <a:ahLst/>
            <a:cxnLst/>
            <a:rect l="l" t="t" r="r" b="b"/>
            <a:pathLst>
              <a:path w="570876" h="574130">
                <a:moveTo>
                  <a:pt x="0" y="0"/>
                </a:moveTo>
                <a:lnTo>
                  <a:pt x="570876" y="0"/>
                </a:lnTo>
                <a:lnTo>
                  <a:pt x="570876" y="574129"/>
                </a:lnTo>
                <a:lnTo>
                  <a:pt x="0" y="57412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>
            <a:off x="9669456" y="7481185"/>
            <a:ext cx="517204" cy="562743"/>
          </a:xfrm>
          <a:custGeom>
            <a:avLst/>
            <a:gdLst/>
            <a:ahLst/>
            <a:cxnLst/>
            <a:rect l="l" t="t" r="r" b="b"/>
            <a:pathLst>
              <a:path w="517204" h="562743">
                <a:moveTo>
                  <a:pt x="0" y="0"/>
                </a:moveTo>
                <a:lnTo>
                  <a:pt x="517204" y="0"/>
                </a:lnTo>
                <a:lnTo>
                  <a:pt x="517204" y="562743"/>
                </a:lnTo>
                <a:lnTo>
                  <a:pt x="0" y="56274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1028700" y="3454158"/>
            <a:ext cx="4516119" cy="140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35"/>
              </a:lnSpc>
            </a:pPr>
            <a:r>
              <a:rPr lang="en-US" sz="4400" b="1">
                <a:solidFill>
                  <a:srgbClr val="262626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多传感器融合</a:t>
            </a:r>
            <a:endParaRPr lang="en-US" sz="4400" b="1">
              <a:solidFill>
                <a:srgbClr val="262626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algn="r">
              <a:lnSpc>
                <a:spcPts val="4750"/>
              </a:lnSpc>
            </a:pPr>
          </a:p>
        </p:txBody>
      </p:sp>
      <p:sp>
        <p:nvSpPr>
          <p:cNvPr id="32" name="TextBox 32"/>
          <p:cNvSpPr txBox="1"/>
          <p:nvPr/>
        </p:nvSpPr>
        <p:spPr>
          <a:xfrm>
            <a:off x="8670141" y="9070684"/>
            <a:ext cx="947718" cy="34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START→</a:t>
            </a:r>
            <a:endParaRPr lang="en-US" sz="18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33" name="Group 33"/>
          <p:cNvGrpSpPr/>
          <p:nvPr/>
        </p:nvGrpSpPr>
        <p:grpSpPr>
          <a:xfrm rot="0">
            <a:off x="0" y="0"/>
            <a:ext cx="68578" cy="5143500"/>
            <a:chOff x="0" y="0"/>
            <a:chExt cx="91438" cy="6858000"/>
          </a:xfrm>
        </p:grpSpPr>
        <p:sp>
          <p:nvSpPr>
            <p:cNvPr id="34" name="Freeform 34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91440" cy="6858000"/>
            </a:xfrm>
            <a:custGeom>
              <a:avLst/>
              <a:gdLst/>
              <a:ahLst/>
              <a:cxnLst/>
              <a:rect l="l" t="t" r="r" b="b"/>
              <a:pathLst>
                <a:path w="91440" h="6858000">
                  <a:moveTo>
                    <a:pt x="0" y="0"/>
                  </a:moveTo>
                  <a:lnTo>
                    <a:pt x="91440" y="0"/>
                  </a:lnTo>
                  <a:lnTo>
                    <a:pt x="9144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D46F3"/>
            </a:solidFill>
          </p:spPr>
        </p:sp>
      </p:grpSp>
      <p:sp>
        <p:nvSpPr>
          <p:cNvPr id="35" name="TextBox 35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7444671" y="685195"/>
            <a:ext cx="339865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b="1">
                <a:solidFill>
                  <a:srgbClr val="262626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功能介绍</a:t>
            </a:r>
            <a:endParaRPr lang="en-US" sz="6600" b="1">
              <a:solidFill>
                <a:srgbClr val="262626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36" name="TextBox 36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812970" y="6081461"/>
            <a:ext cx="4516119" cy="140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35"/>
              </a:lnSpc>
            </a:pPr>
            <a:r>
              <a:rPr lang="en-US" sz="4400" b="1">
                <a:solidFill>
                  <a:srgbClr val="262626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路径规划</a:t>
            </a:r>
            <a:endParaRPr lang="en-US" sz="4400" b="1">
              <a:solidFill>
                <a:srgbClr val="262626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algn="r">
              <a:lnSpc>
                <a:spcPts val="4750"/>
              </a:lnSpc>
            </a:pPr>
          </a:p>
        </p:txBody>
      </p:sp>
      <p:sp>
        <p:nvSpPr>
          <p:cNvPr id="37" name="TextBox 37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13275019" y="4806909"/>
            <a:ext cx="4516119" cy="140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35"/>
              </a:lnSpc>
            </a:pPr>
            <a:r>
              <a:rPr lang="en-US" sz="4400" b="1">
                <a:solidFill>
                  <a:srgbClr val="262626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人员定位</a:t>
            </a:r>
            <a:endParaRPr lang="en-US" sz="4400" b="1">
              <a:solidFill>
                <a:srgbClr val="262626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algn="just">
              <a:lnSpc>
                <a:spcPts val="4750"/>
              </a:lnSpc>
            </a:pPr>
          </a:p>
        </p:txBody>
      </p:sp>
      <p:sp>
        <p:nvSpPr>
          <p:cNvPr id="38" name="TextBox 38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12534471" y="6853048"/>
            <a:ext cx="4516119" cy="140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5"/>
              </a:lnSpc>
            </a:pPr>
            <a:r>
              <a:rPr lang="en-US" sz="4400" b="1">
                <a:solidFill>
                  <a:srgbClr val="262626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动态避障</a:t>
            </a:r>
            <a:endParaRPr lang="en-US" sz="4400" b="1">
              <a:solidFill>
                <a:srgbClr val="262626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algn="l">
              <a:lnSpc>
                <a:spcPts val="4750"/>
              </a:lnSpc>
            </a:pPr>
          </a:p>
        </p:txBody>
      </p:sp>
      <p:grpSp>
        <p:nvGrpSpPr>
          <p:cNvPr id="39" name="Group 39"/>
          <p:cNvGrpSpPr>
            <a:grpSpLocks noChangeAspect="1"/>
          </p:cNvGrpSpPr>
          <p:nvPr/>
        </p:nvGrpSpPr>
        <p:grpSpPr>
          <a:xfrm rot="0">
            <a:off x="111945" y="0"/>
            <a:ext cx="9198864" cy="4611464"/>
            <a:chOff x="0" y="0"/>
            <a:chExt cx="12265152" cy="6148618"/>
          </a:xfrm>
        </p:grpSpPr>
        <p:sp>
          <p:nvSpPr>
            <p:cNvPr id="40" name="Freeform 40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12265152" cy="6148578"/>
            </a:xfrm>
            <a:custGeom>
              <a:avLst/>
              <a:gdLst/>
              <a:ahLst/>
              <a:cxnLst/>
              <a:rect l="l" t="t" r="r" b="b"/>
              <a:pathLst>
                <a:path w="12265152" h="6148578">
                  <a:moveTo>
                    <a:pt x="0" y="0"/>
                  </a:moveTo>
                  <a:lnTo>
                    <a:pt x="12265152" y="0"/>
                  </a:lnTo>
                  <a:lnTo>
                    <a:pt x="12265152" y="6148578"/>
                  </a:lnTo>
                  <a:lnTo>
                    <a:pt x="0" y="6148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/>
              <a:stretch>
                <a:fillRect b="-77"/>
              </a:stretch>
            </a:blipFill>
          </p:spPr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 rot="0">
            <a:off x="11740896" y="-54867"/>
            <a:ext cx="6583680" cy="4032502"/>
            <a:chOff x="0" y="0"/>
            <a:chExt cx="8778240" cy="5376670"/>
          </a:xfrm>
        </p:grpSpPr>
        <p:sp>
          <p:nvSpPr>
            <p:cNvPr id="42" name="Freeform 42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 flipV="1">
              <a:off x="0" y="0"/>
              <a:ext cx="8778240" cy="5376672"/>
            </a:xfrm>
            <a:custGeom>
              <a:avLst/>
              <a:gdLst/>
              <a:ahLst/>
              <a:cxnLst/>
              <a:rect l="l" t="t" r="r" b="b"/>
              <a:pathLst>
                <a:path w="8778240" h="5376672">
                  <a:moveTo>
                    <a:pt x="0" y="5376672"/>
                  </a:moveTo>
                  <a:lnTo>
                    <a:pt x="8778240" y="5376672"/>
                  </a:lnTo>
                  <a:lnTo>
                    <a:pt x="8778240" y="0"/>
                  </a:lnTo>
                  <a:lnTo>
                    <a:pt x="0" y="0"/>
                  </a:lnTo>
                  <a:lnTo>
                    <a:pt x="0" y="5376672"/>
                  </a:lnTo>
                  <a:close/>
                </a:path>
              </a:pathLst>
            </a:custGeom>
            <a:blipFill>
              <a:blip r:embed="rId28"/>
              <a:stretch>
                <a:fillRect l="9961" b="-10"/>
              </a:stretch>
            </a:blipFill>
          </p:spPr>
        </p:sp>
      </p:grpSp>
      <p:grpSp>
        <p:nvGrpSpPr>
          <p:cNvPr id="43" name="Group 43"/>
          <p:cNvGrpSpPr/>
          <p:nvPr/>
        </p:nvGrpSpPr>
        <p:grpSpPr>
          <a:xfrm rot="0">
            <a:off x="0" y="9217843"/>
            <a:ext cx="11470629" cy="1069157"/>
            <a:chOff x="0" y="0"/>
            <a:chExt cx="15294171" cy="1425543"/>
          </a:xfrm>
        </p:grpSpPr>
        <p:grpSp>
          <p:nvGrpSpPr>
            <p:cNvPr id="44" name="Group 44"/>
            <p:cNvGrpSpPr/>
            <p:nvPr/>
          </p:nvGrpSpPr>
          <p:grpSpPr>
            <a:xfrm rot="0">
              <a:off x="0" y="0"/>
              <a:ext cx="11529071" cy="1425543"/>
              <a:chOff x="0" y="0"/>
              <a:chExt cx="11503508" cy="1422382"/>
            </a:xfrm>
          </p:grpSpPr>
          <p:sp>
            <p:nvSpPr>
              <p:cNvPr id="45" name="Freeform 45" descr="e7d195523061f1c03a90ee8e42cb24248e56383cd534985688F9F494128731F165EE95AB4B0C0A38076AAEA07667B1565C446FC45FF01DFB0E885BCDBDF3A284F3DB14DA61DD97F0BAB2E6C668FB4931972B188F3D7CE0CF23696CEF5693A64D53C8FB1F0925ED8BBF9C215EAD4326740F00D499DB15BFCD5E15A56..."/>
              <p:cNvSpPr/>
              <p:nvPr/>
            </p:nvSpPr>
            <p:spPr>
              <a:xfrm>
                <a:off x="0" y="0"/>
                <a:ext cx="11503533" cy="1422382"/>
              </a:xfrm>
              <a:custGeom>
                <a:avLst/>
                <a:gdLst/>
                <a:ahLst/>
                <a:cxnLst/>
                <a:rect l="l" t="t" r="r" b="b"/>
                <a:pathLst>
                  <a:path w="11503533" h="1422382">
                    <a:moveTo>
                      <a:pt x="0" y="0"/>
                    </a:moveTo>
                    <a:lnTo>
                      <a:pt x="11503533" y="0"/>
                    </a:lnTo>
                    <a:lnTo>
                      <a:pt x="11503533" y="1422382"/>
                    </a:lnTo>
                    <a:lnTo>
                      <a:pt x="0" y="142238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FC4CB">
                      <a:alpha val="100000"/>
                    </a:srgbClr>
                  </a:gs>
                  <a:gs pos="57000">
                    <a:srgbClr val="F2F2F2">
                      <a:alpha val="100000"/>
                    </a:srgbClr>
                  </a:gs>
                  <a:gs pos="82000">
                    <a:srgbClr val="FFFFFF">
                      <a:alpha val="100000"/>
                    </a:srgbClr>
                  </a:gs>
                  <a:gs pos="100000">
                    <a:srgbClr val="F2F2F2">
                      <a:alpha val="100000"/>
                    </a:srgbClr>
                  </a:gs>
                </a:gsLst>
                <a:lin ang="16200000"/>
              </a:gradFill>
            </p:spPr>
          </p:sp>
        </p:grpSp>
        <p:sp>
          <p:nvSpPr>
            <p:cNvPr id="46" name="TextBox 46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 txBox="1"/>
            <p:nvPr/>
          </p:nvSpPr>
          <p:spPr>
            <a:xfrm>
              <a:off x="522495" y="374006"/>
              <a:ext cx="14771677" cy="1046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50"/>
                </a:lnSpc>
              </a:pPr>
              <a:r>
                <a:rPr lang="en-US" sz="2375" spc="16">
                  <a:solidFill>
                    <a:srgbClr val="5C5C5C"/>
                  </a:solidFill>
                  <a:latin typeface="字由点字倔强黑" panose="00020600040101010101" charset="-122"/>
                  <a:ea typeface="字由点字倔强黑" panose="00020600040101010101" charset="-122"/>
                  <a:cs typeface="字由点字倔强黑" panose="00020600040101010101" charset="-122"/>
                  <a:sym typeface="字由点字倔强黑" panose="00020600040101010101" charset="-122"/>
                </a:rPr>
                <a:t>慧瞳卫士--基于多模态融合的动态导航自主搜救机器人</a:t>
              </a:r>
              <a:endParaRPr lang="en-US" sz="2375" spc="16">
                <a:solidFill>
                  <a:srgbClr val="5C5C5C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endParaRPr>
            </a:p>
            <a:p>
              <a:pPr algn="just">
                <a:lnSpc>
                  <a:spcPts val="399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273221">
            <a:off x="-29711" y="5919078"/>
            <a:ext cx="719833" cy="0"/>
          </a:xfrm>
          <a:prstGeom prst="line">
            <a:avLst/>
          </a:prstGeom>
          <a:ln w="28575" cap="rnd">
            <a:solidFill>
              <a:srgbClr val="1D46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273221">
            <a:off x="-29711" y="6316858"/>
            <a:ext cx="719833" cy="0"/>
          </a:xfrm>
          <a:prstGeom prst="line">
            <a:avLst/>
          </a:prstGeom>
          <a:ln w="28575" cap="rnd">
            <a:solidFill>
              <a:srgbClr val="1D46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/>
          <p:nvPr/>
        </p:nvSpPr>
        <p:spPr>
          <a:xfrm rot="273221">
            <a:off x="-29711" y="6714639"/>
            <a:ext cx="719833" cy="0"/>
          </a:xfrm>
          <a:prstGeom prst="line">
            <a:avLst/>
          </a:prstGeom>
          <a:ln w="28575" cap="rnd">
            <a:solidFill>
              <a:srgbClr val="1D46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0" y="30652"/>
            <a:ext cx="9198864" cy="4611464"/>
            <a:chOff x="0" y="0"/>
            <a:chExt cx="12265152" cy="6148618"/>
          </a:xfrm>
        </p:grpSpPr>
        <p:sp>
          <p:nvSpPr>
            <p:cNvPr id="7" name="Freeform 7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12265152" cy="6148578"/>
            </a:xfrm>
            <a:custGeom>
              <a:avLst/>
              <a:gdLst/>
              <a:ahLst/>
              <a:cxnLst/>
              <a:rect l="l" t="t" r="r" b="b"/>
              <a:pathLst>
                <a:path w="12265152" h="6148578">
                  <a:moveTo>
                    <a:pt x="0" y="0"/>
                  </a:moveTo>
                  <a:lnTo>
                    <a:pt x="12265152" y="0"/>
                  </a:lnTo>
                  <a:lnTo>
                    <a:pt x="12265152" y="6148578"/>
                  </a:lnTo>
                  <a:lnTo>
                    <a:pt x="0" y="6148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7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11704320" y="-987551"/>
            <a:ext cx="6583680" cy="4032502"/>
            <a:chOff x="0" y="0"/>
            <a:chExt cx="8778240" cy="5376670"/>
          </a:xfrm>
        </p:grpSpPr>
        <p:sp>
          <p:nvSpPr>
            <p:cNvPr id="9" name="Freeform 9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 flipV="1">
              <a:off x="0" y="0"/>
              <a:ext cx="8778240" cy="5376672"/>
            </a:xfrm>
            <a:custGeom>
              <a:avLst/>
              <a:gdLst/>
              <a:ahLst/>
              <a:cxnLst/>
              <a:rect l="l" t="t" r="r" b="b"/>
              <a:pathLst>
                <a:path w="8778240" h="5376672">
                  <a:moveTo>
                    <a:pt x="0" y="5376672"/>
                  </a:moveTo>
                  <a:lnTo>
                    <a:pt x="8778240" y="5376672"/>
                  </a:lnTo>
                  <a:lnTo>
                    <a:pt x="8778240" y="0"/>
                  </a:lnTo>
                  <a:lnTo>
                    <a:pt x="0" y="0"/>
                  </a:lnTo>
                  <a:lnTo>
                    <a:pt x="0" y="5376672"/>
                  </a:lnTo>
                  <a:close/>
                </a:path>
              </a:pathLst>
            </a:custGeom>
            <a:blipFill>
              <a:blip r:embed="rId4"/>
              <a:stretch>
                <a:fillRect l="9961" b="-10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2443993" y="908830"/>
            <a:ext cx="7386983" cy="6281448"/>
          </a:xfrm>
          <a:custGeom>
            <a:avLst/>
            <a:gdLst/>
            <a:ahLst/>
            <a:cxnLst/>
            <a:rect l="l" t="t" r="r" b="b"/>
            <a:pathLst>
              <a:path w="7386983" h="6281448">
                <a:moveTo>
                  <a:pt x="0" y="0"/>
                </a:moveTo>
                <a:lnTo>
                  <a:pt x="7386983" y="0"/>
                </a:lnTo>
                <a:lnTo>
                  <a:pt x="7386983" y="6281448"/>
                </a:lnTo>
                <a:lnTo>
                  <a:pt x="0" y="6281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572092" y="2464359"/>
            <a:ext cx="5924861" cy="5871866"/>
          </a:xfrm>
          <a:custGeom>
            <a:avLst/>
            <a:gdLst/>
            <a:ahLst/>
            <a:cxnLst/>
            <a:rect l="l" t="t" r="r" b="b"/>
            <a:pathLst>
              <a:path w="5924861" h="5871866">
                <a:moveTo>
                  <a:pt x="0" y="0"/>
                </a:moveTo>
                <a:lnTo>
                  <a:pt x="5924861" y="0"/>
                </a:lnTo>
                <a:lnTo>
                  <a:pt x="5924861" y="5871866"/>
                </a:lnTo>
                <a:lnTo>
                  <a:pt x="0" y="58718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 descr="e7d195523061f1c03a90ee8e42cb24248e56383cd534985688F9F494128731F165EE95AB4B0C0A38076AAEA07667B1565C446FC45FF01DFB0E885BCDBDF3A284F3DB14DA61DD97F0BAB2E6C668FB4931972B188F3D7CE0CF23696CEF5693A64D53C8FB1F0925ED8BBF9C215EAD4326740F00D499DB15BFCD5E15A56..."/>
          <p:cNvSpPr txBox="1"/>
          <p:nvPr/>
        </p:nvSpPr>
        <p:spPr>
          <a:xfrm>
            <a:off x="-441960" y="2750820"/>
            <a:ext cx="300136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"/>
              </a:lnSpc>
            </a:pPr>
            <a:r>
              <a:rPr lang="en-US" sz="15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7d195523061f1c03a90ee8e42cb24248e56383cd534985688F9F494128731F165EE95AB4B0C0A38076AAEA07667B1565C446FC45FF01DFB0E885BCDBDF3A284F3DB14DA61DD97F0BAB2E6C668FB4931972B188F3D7CE0CF23696CEF5693A64D53C8FB1F0925ED8BBF9C215EAD4326740F00D499DB15BFCD5E15A56FD8CC2D4B1F17509DE0C17F06617875BF3885BF1D</a:t>
            </a:r>
            <a:endParaRPr lang="en-US" sz="15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35293" y="7533892"/>
            <a:ext cx="3200043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多模态融合地图模块</a:t>
            </a:r>
            <a:endParaRPr lang="en-US" sz="28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467841" y="8670175"/>
            <a:ext cx="2133362" cy="50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  <a:spcBef>
                <a:spcPct val="0"/>
              </a:spcBef>
            </a:pPr>
            <a:r>
              <a:rPr lang="en-US" sz="2800">
                <a:solidFill>
                  <a:srgbClr val="26262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地图映射结果</a:t>
            </a:r>
            <a:endParaRPr lang="en-US" sz="2800">
              <a:solidFill>
                <a:srgbClr val="26262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0" y="9217843"/>
            <a:ext cx="11470629" cy="1069157"/>
            <a:chOff x="0" y="0"/>
            <a:chExt cx="15294171" cy="1425543"/>
          </a:xfrm>
        </p:grpSpPr>
        <p:grpSp>
          <p:nvGrpSpPr>
            <p:cNvPr id="16" name="Group 16"/>
            <p:cNvGrpSpPr/>
            <p:nvPr/>
          </p:nvGrpSpPr>
          <p:grpSpPr>
            <a:xfrm rot="0">
              <a:off x="0" y="0"/>
              <a:ext cx="11529071" cy="1425543"/>
              <a:chOff x="0" y="0"/>
              <a:chExt cx="11503508" cy="1422382"/>
            </a:xfrm>
          </p:grpSpPr>
          <p:sp>
            <p:nvSpPr>
              <p:cNvPr id="17" name="Freeform 17" descr="e7d195523061f1c03a90ee8e42cb24248e56383cd534985688F9F494128731F165EE95AB4B0C0A38076AAEA07667B1565C446FC45FF01DFB0E885BCDBDF3A284F3DB14DA61DD97F0BAB2E6C668FB4931972B188F3D7CE0CF23696CEF5693A64D53C8FB1F0925ED8BBF9C215EAD4326740F00D499DB15BFCD5E15A56..."/>
              <p:cNvSpPr/>
              <p:nvPr/>
            </p:nvSpPr>
            <p:spPr>
              <a:xfrm>
                <a:off x="0" y="0"/>
                <a:ext cx="11503533" cy="1422382"/>
              </a:xfrm>
              <a:custGeom>
                <a:avLst/>
                <a:gdLst/>
                <a:ahLst/>
                <a:cxnLst/>
                <a:rect l="l" t="t" r="r" b="b"/>
                <a:pathLst>
                  <a:path w="11503533" h="1422382">
                    <a:moveTo>
                      <a:pt x="0" y="0"/>
                    </a:moveTo>
                    <a:lnTo>
                      <a:pt x="11503533" y="0"/>
                    </a:lnTo>
                    <a:lnTo>
                      <a:pt x="11503533" y="1422382"/>
                    </a:lnTo>
                    <a:lnTo>
                      <a:pt x="0" y="142238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FC4CB">
                      <a:alpha val="100000"/>
                    </a:srgbClr>
                  </a:gs>
                  <a:gs pos="57000">
                    <a:srgbClr val="F2F2F2">
                      <a:alpha val="100000"/>
                    </a:srgbClr>
                  </a:gs>
                  <a:gs pos="82000">
                    <a:srgbClr val="FFFFFF">
                      <a:alpha val="100000"/>
                    </a:srgbClr>
                  </a:gs>
                  <a:gs pos="100000">
                    <a:srgbClr val="F2F2F2">
                      <a:alpha val="100000"/>
                    </a:srgbClr>
                  </a:gs>
                </a:gsLst>
                <a:lin ang="16200000"/>
              </a:gradFill>
            </p:spPr>
          </p:sp>
        </p:grpSp>
        <p:sp>
          <p:nvSpPr>
            <p:cNvPr id="18" name="TextBox 18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 txBox="1"/>
            <p:nvPr/>
          </p:nvSpPr>
          <p:spPr>
            <a:xfrm>
              <a:off x="522495" y="374006"/>
              <a:ext cx="14771677" cy="1046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50"/>
                </a:lnSpc>
              </a:pPr>
              <a:r>
                <a:rPr lang="en-US" sz="2375" spc="16">
                  <a:solidFill>
                    <a:srgbClr val="5C5C5C"/>
                  </a:solidFill>
                  <a:latin typeface="字由点字倔强黑" panose="00020600040101010101" charset="-122"/>
                  <a:ea typeface="字由点字倔强黑" panose="00020600040101010101" charset="-122"/>
                  <a:cs typeface="字由点字倔强黑" panose="00020600040101010101" charset="-122"/>
                  <a:sym typeface="字由点字倔强黑" panose="00020600040101010101" charset="-122"/>
                </a:rPr>
                <a:t>慧瞳卫士--基于多模态融合的动态导航自主搜救机器人</a:t>
              </a:r>
              <a:endParaRPr lang="en-US" sz="2375" spc="16">
                <a:solidFill>
                  <a:srgbClr val="5C5C5C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endParaRPr>
            </a:p>
            <a:p>
              <a:pPr algn="just">
                <a:lnSpc>
                  <a:spcPts val="399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0" y="0"/>
            <a:ext cx="68578" cy="5143500"/>
            <a:chOff x="0" y="0"/>
            <a:chExt cx="91438" cy="6858000"/>
          </a:xfrm>
        </p:grpSpPr>
        <p:sp>
          <p:nvSpPr>
            <p:cNvPr id="20" name="Freeform 20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91440" cy="6858000"/>
            </a:xfrm>
            <a:custGeom>
              <a:avLst/>
              <a:gdLst/>
              <a:ahLst/>
              <a:cxnLst/>
              <a:rect l="l" t="t" r="r" b="b"/>
              <a:pathLst>
                <a:path w="91440" h="6858000">
                  <a:moveTo>
                    <a:pt x="0" y="0"/>
                  </a:moveTo>
                  <a:lnTo>
                    <a:pt x="91440" y="0"/>
                  </a:lnTo>
                  <a:lnTo>
                    <a:pt x="9144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D46F3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0812043" y="587934"/>
            <a:ext cx="5684910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0"/>
              </a:lnSpc>
            </a:pPr>
            <a:r>
              <a:rPr lang="en-US" sz="3120">
                <a:solidFill>
                  <a:srgbClr val="1D46F3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该系统主要由三个核心模块构成：多模态融合地图模块、导航模块和人体姿态识别模块。</a:t>
            </a:r>
            <a:endParaRPr lang="en-US" sz="3120">
              <a:solidFill>
                <a:srgbClr val="1D46F3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algn="l">
              <a:lnSpc>
                <a:spcPts val="3740"/>
              </a:lnSpc>
              <a:spcBef>
                <a:spcPct val="0"/>
              </a:spcBef>
            </a:pPr>
          </a:p>
        </p:txBody>
      </p:sp>
      <p:grpSp>
        <p:nvGrpSpPr>
          <p:cNvPr id="22" name="Group 22"/>
          <p:cNvGrpSpPr/>
          <p:nvPr/>
        </p:nvGrpSpPr>
        <p:grpSpPr>
          <a:xfrm rot="0">
            <a:off x="13257948" y="1448168"/>
            <a:ext cx="5030052" cy="8913246"/>
            <a:chOff x="0" y="0"/>
            <a:chExt cx="6706736" cy="11884328"/>
          </a:xfrm>
        </p:grpSpPr>
        <p:sp>
          <p:nvSpPr>
            <p:cNvPr id="23" name="Freeform 23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6706743" cy="11884279"/>
            </a:xfrm>
            <a:custGeom>
              <a:avLst/>
              <a:gdLst/>
              <a:ahLst/>
              <a:cxnLst/>
              <a:rect l="l" t="t" r="r" b="b"/>
              <a:pathLst>
                <a:path w="6706743" h="11884279">
                  <a:moveTo>
                    <a:pt x="0" y="0"/>
                  </a:moveTo>
                  <a:lnTo>
                    <a:pt x="6706743" y="0"/>
                  </a:lnTo>
                  <a:lnTo>
                    <a:pt x="6706743" y="11884279"/>
                  </a:lnTo>
                  <a:lnTo>
                    <a:pt x="0" y="11884279"/>
                  </a:lnTo>
                  <a:close/>
                </a:path>
              </a:pathLst>
            </a:custGeom>
            <a:solidFill>
              <a:srgbClr val="262626">
                <a:alpha val="0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 rot="0">
            <a:off x="10288176" y="2828542"/>
            <a:ext cx="68578" cy="5143500"/>
            <a:chOff x="0" y="0"/>
            <a:chExt cx="91438" cy="6858000"/>
          </a:xfrm>
        </p:grpSpPr>
        <p:sp>
          <p:nvSpPr>
            <p:cNvPr id="25" name="Freeform 25" descr="e7d195523061f1c03a90ee8e42cb24248e56383cd534985688F9F494128731F165EE95AB4B0C0A38076AAEA07667B1565C446FC45FF01DFB0E885BCDBDF3A284F3DB14DA61DD97F0BAB2E6C668FB4931972B188F3D7CE0CF23696CEF5693A64D53C8FB1F0925ED8BBF9C215EAD4326740F00D499DB15BFCD5E15A56..."/>
            <p:cNvSpPr/>
            <p:nvPr/>
          </p:nvSpPr>
          <p:spPr>
            <a:xfrm>
              <a:off x="0" y="0"/>
              <a:ext cx="91440" cy="6858000"/>
            </a:xfrm>
            <a:custGeom>
              <a:avLst/>
              <a:gdLst/>
              <a:ahLst/>
              <a:cxnLst/>
              <a:rect l="l" t="t" r="r" b="b"/>
              <a:pathLst>
                <a:path w="91440" h="6858000">
                  <a:moveTo>
                    <a:pt x="0" y="0"/>
                  </a:moveTo>
                  <a:lnTo>
                    <a:pt x="91440" y="0"/>
                  </a:lnTo>
                  <a:lnTo>
                    <a:pt x="9144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5E78FA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6480</Words>
  <Application>WPS 演示</Application>
  <PresentationFormat>On-screen Show (4:3)</PresentationFormat>
  <Paragraphs>319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Arial</vt:lpstr>
      <vt:lpstr>宋体</vt:lpstr>
      <vt:lpstr>Wingdings</vt:lpstr>
      <vt:lpstr>Arimo Bold</vt:lpstr>
      <vt:lpstr>字由点字倔强黑</vt:lpstr>
      <vt:lpstr>Arimo</vt:lpstr>
      <vt:lpstr>Arial</vt:lpstr>
      <vt:lpstr>思源黑体-超粗体</vt:lpstr>
      <vt:lpstr>黑体</vt:lpstr>
      <vt:lpstr>WPS灵秀黑</vt:lpstr>
      <vt:lpstr>Titillium Web</vt:lpstr>
      <vt:lpstr>思源黑体-粗体 Bold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ican路演</dc:title>
  <dc:creator/>
  <cp:lastModifiedBy>WPS_1687675583</cp:lastModifiedBy>
  <cp:revision>5</cp:revision>
  <dcterms:created xsi:type="dcterms:W3CDTF">2006-08-16T00:00:00Z</dcterms:created>
  <dcterms:modified xsi:type="dcterms:W3CDTF">2025-11-07T12:26:18Z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D8302C13758D421B8267B90C8381C01B_13</vt:lpwstr>
  </property>
  <property fmtid="{D5CDD505-2E9C-101B-9397-08002B2CF9AE}" pid="3" name="KSOProductBuildVer">
    <vt:lpwstr>2052-12.1.0.23125</vt:lpwstr>
  </property>
</Properties>
</file>